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93" r:id="rId4"/>
    <p:sldId id="299" r:id="rId5"/>
    <p:sldId id="303" r:id="rId6"/>
    <p:sldId id="298" r:id="rId7"/>
    <p:sldId id="297" r:id="rId8"/>
    <p:sldId id="291" r:id="rId9"/>
    <p:sldId id="296" r:id="rId10"/>
    <p:sldId id="301" r:id="rId11"/>
    <p:sldId id="300" r:id="rId12"/>
    <p:sldId id="290" r:id="rId13"/>
  </p:sldIdLst>
  <p:sldSz cx="9144000" cy="5143500" type="screen16x9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E65"/>
    <a:srgbClr val="00ADEA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-71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928C-03B2-4197-B75F-B23814FF3307}" type="datetimeFigureOut">
              <a:rPr lang="pl-PL" smtClean="0"/>
              <a:pPr/>
              <a:t>2021-09-03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DE77-83C3-4CA8-B298-05AB4C23A89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928C-03B2-4197-B75F-B23814FF3307}" type="datetimeFigureOut">
              <a:rPr lang="pl-PL" smtClean="0"/>
              <a:pPr/>
              <a:t>2021-09-03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DE77-83C3-4CA8-B298-05AB4C23A89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928C-03B2-4197-B75F-B23814FF3307}" type="datetimeFigureOut">
              <a:rPr lang="pl-PL" smtClean="0"/>
              <a:pPr/>
              <a:t>2021-09-03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DE77-83C3-4CA8-B298-05AB4C23A89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ytuł i tekst nad zawarto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088" y="0"/>
            <a:ext cx="7821612" cy="1006079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557213" y="1435894"/>
            <a:ext cx="8229600" cy="1293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57213" y="2843213"/>
            <a:ext cx="8229600" cy="1293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7293C5AA-6A9B-41C0-B5FD-DE7F75D03C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031E8-03BA-4492-8956-FACF237BCEA2}" type="datetime4">
              <a:rPr lang="pl-PL"/>
              <a:pPr>
                <a:defRPr/>
              </a:pPr>
              <a:t>3 września 2021</a:t>
            </a:fld>
            <a:endParaRPr lang="pl-PL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D4CE221F-62E3-4909-8958-94B74F9F3A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F6E6BCD9-BE4B-4C51-8911-55EC1BE87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71169-6B77-4108-81C0-361E5D7A8CE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7791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928C-03B2-4197-B75F-B23814FF3307}" type="datetimeFigureOut">
              <a:rPr lang="pl-PL" smtClean="0"/>
              <a:pPr/>
              <a:t>2021-09-03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DE77-83C3-4CA8-B298-05AB4C23A89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928C-03B2-4197-B75F-B23814FF3307}" type="datetimeFigureOut">
              <a:rPr lang="pl-PL" smtClean="0"/>
              <a:pPr/>
              <a:t>2021-09-03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DE77-83C3-4CA8-B298-05AB4C23A89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928C-03B2-4197-B75F-B23814FF3307}" type="datetimeFigureOut">
              <a:rPr lang="pl-PL" smtClean="0"/>
              <a:pPr/>
              <a:t>2021-09-03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DE77-83C3-4CA8-B298-05AB4C23A89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928C-03B2-4197-B75F-B23814FF3307}" type="datetimeFigureOut">
              <a:rPr lang="pl-PL" smtClean="0"/>
              <a:pPr/>
              <a:t>2021-09-03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DE77-83C3-4CA8-B298-05AB4C23A89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928C-03B2-4197-B75F-B23814FF3307}" type="datetimeFigureOut">
              <a:rPr lang="pl-PL" smtClean="0"/>
              <a:pPr/>
              <a:t>2021-09-03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DE77-83C3-4CA8-B298-05AB4C23A89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928C-03B2-4197-B75F-B23814FF3307}" type="datetimeFigureOut">
              <a:rPr lang="pl-PL" smtClean="0"/>
              <a:pPr/>
              <a:t>2021-09-03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DE77-83C3-4CA8-B298-05AB4C23A89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928C-03B2-4197-B75F-B23814FF3307}" type="datetimeFigureOut">
              <a:rPr lang="pl-PL" smtClean="0"/>
              <a:pPr/>
              <a:t>2021-09-03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DE77-83C3-4CA8-B298-05AB4C23A89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928C-03B2-4197-B75F-B23814FF3307}" type="datetimeFigureOut">
              <a:rPr lang="pl-PL" smtClean="0"/>
              <a:pPr/>
              <a:t>2021-09-03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DE77-83C3-4CA8-B298-05AB4C23A89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D928C-03B2-4197-B75F-B23814FF3307}" type="datetimeFigureOut">
              <a:rPr lang="pl-PL" smtClean="0"/>
              <a:pPr/>
              <a:t>2021-09-03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BDE77-83C3-4CA8-B298-05AB4C23A89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zust.miasto.lodz.pl/?search%5bpath_string%5d=UML" TargetMode="External"/><Relationship Id="rId2" Type="http://schemas.openxmlformats.org/officeDocument/2006/relationships/hyperlink" Target="mailto:czystosc@uml.lodz.pl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wks@uml.lodz.pl" TargetMode="External"/><Relationship Id="rId5" Type="http://schemas.openxmlformats.org/officeDocument/2006/relationships/hyperlink" Target="http://szust.miasto.lodz.pl/?search%5bpath_string%5d=UML-DEK-KS" TargetMode="External"/><Relationship Id="rId4" Type="http://schemas.openxmlformats.org/officeDocument/2006/relationships/hyperlink" Target="http://szust.miasto.lodz.pl/?search%5bpath_string%5d=UML-DE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-24146" y="1059582"/>
            <a:ext cx="9144000" cy="1643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2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E8CEB17-DD47-47ED-866F-184411E530B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03648" y="843558"/>
            <a:ext cx="5481638" cy="1437085"/>
          </a:xfrm>
        </p:spPr>
        <p:txBody>
          <a:bodyPr/>
          <a:lstStyle/>
          <a:p>
            <a:pPr algn="ctr" eaLnBrk="1" hangingPunct="1"/>
            <a:r>
              <a:rPr lang="pl-PL" altLang="pl-PL" sz="3300" b="1" i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pl-PL" altLang="pl-PL" sz="3300" b="1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pl-PL" altLang="pl-PL" sz="2100" b="1" i="1" dirty="0">
                <a:solidFill>
                  <a:schemeClr val="accent3">
                    <a:lumMod val="50000"/>
                  </a:schemeClr>
                </a:solidFill>
              </a:rPr>
              <a:t>Z</a:t>
            </a:r>
            <a:r>
              <a:rPr lang="pl-PL" sz="2100" b="1" i="1" dirty="0">
                <a:solidFill>
                  <a:schemeClr val="accent3">
                    <a:lumMod val="50000"/>
                  </a:schemeClr>
                </a:solidFill>
              </a:rPr>
              <a:t>ałożenia Polityki komunalnej i ochrony środowiska Miasta Łodzi 2030+</a:t>
            </a:r>
            <a:endParaRPr lang="pl-PL" altLang="pl-PL" sz="21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752FA5-165D-4C00-A825-E0986F7359F8}" type="slidenum">
              <a:rPr lang="pl-PL" altLang="pl-PL"/>
              <a:pPr/>
              <a:t>10</a:t>
            </a:fld>
            <a:endParaRPr lang="pl-PL" altLang="pl-PL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824" y="915566"/>
            <a:ext cx="5866209" cy="576063"/>
          </a:xfrm>
        </p:spPr>
        <p:txBody>
          <a:bodyPr anchor="ctr">
            <a:noAutofit/>
          </a:bodyPr>
          <a:lstStyle/>
          <a:p>
            <a:pPr algn="r"/>
            <a:r>
              <a:rPr lang="pl-PL" altLang="pl-PL" sz="1400" b="1" dirty="0">
                <a:solidFill>
                  <a:srgbClr val="629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Obszar tematyczny: </a:t>
            </a:r>
            <a:br>
              <a:rPr lang="pl-PL" altLang="pl-PL" sz="1400" b="1" dirty="0">
                <a:solidFill>
                  <a:srgbClr val="629E6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400" b="1" dirty="0">
                <a:solidFill>
                  <a:srgbClr val="629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edukacja ekologiczna</a:t>
            </a:r>
            <a:r>
              <a:rPr lang="pl-PL" altLang="pl-PL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pl-PL" sz="14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pl-PL" altLang="pl-PL" sz="1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909455"/>
            <a:ext cx="6482953" cy="29939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alt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Planowane działania operacyjne:</a:t>
            </a:r>
          </a:p>
          <a:p>
            <a:pPr marL="0" indent="0">
              <a:buNone/>
            </a:pPr>
            <a:endParaRPr lang="pl-PL" altLang="pl-PL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alt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Podejmowanie działań w zakresie edukacji ekologiczno-przyrodniczej nt.:</a:t>
            </a:r>
          </a:p>
          <a:p>
            <a:pPr marL="0" indent="0">
              <a:spcBef>
                <a:spcPts val="0"/>
              </a:spcBef>
              <a:buNone/>
            </a:pPr>
            <a:endParaRPr lang="pl-PL" altLang="pl-PL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pl-PL" alt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powstawania miejsc, gdzie można bezpłatnie oddać odpady sprawiające kłopot </a:t>
            </a:r>
            <a:br>
              <a:rPr lang="pl-PL" alt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zagospodarowaniu i rozpowszechniania informacji o lokalizacji takich miejsc,</a:t>
            </a:r>
          </a:p>
          <a:p>
            <a:pPr>
              <a:spcBef>
                <a:spcPts val="0"/>
              </a:spcBef>
            </a:pPr>
            <a:endParaRPr lang="pl-PL" altLang="pl-PL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pl-PL" alt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sprzątania po swoich pupilach,</a:t>
            </a:r>
          </a:p>
          <a:p>
            <a:pPr>
              <a:spcBef>
                <a:spcPts val="0"/>
              </a:spcBef>
            </a:pPr>
            <a:endParaRPr lang="pl-PL" altLang="pl-PL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pl-PL" alt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wyrzucania odpadów z gospodarstw domowych do odpowiednich pojemników/</a:t>
            </a:r>
            <a:br>
              <a:rPr lang="pl-PL" alt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pergoli śmietnikowych zamiast do koszy przyulicznych,</a:t>
            </a:r>
          </a:p>
          <a:p>
            <a:pPr>
              <a:spcBef>
                <a:spcPts val="0"/>
              </a:spcBef>
            </a:pPr>
            <a:endParaRPr lang="pl-PL" altLang="pl-PL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pl-PL" alt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odpowiednio szybkiej i właściwej reakcji w przypadku gdy jest się świadkiem wyrzucania odpadów w miejscach do tego nieprzeznaczonych – dokumentacja video lub foto i zgłoszenie do Straży Miejskiej lub na Policję.</a:t>
            </a:r>
          </a:p>
          <a:p>
            <a:pPr marL="0" indent="0">
              <a:spcBef>
                <a:spcPts val="0"/>
              </a:spcBef>
              <a:buNone/>
            </a:pPr>
            <a:endParaRPr lang="pl-PL" altLang="pl-PL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altLang="pl-PL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10BD9FCE-F883-45B0-A06C-F20A15E66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621644"/>
            <a:ext cx="2852647" cy="148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11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752FA5-165D-4C00-A825-E0986F7359F8}" type="slidenum">
              <a:rPr lang="pl-PL" altLang="pl-PL"/>
              <a:pPr/>
              <a:t>11</a:t>
            </a:fld>
            <a:endParaRPr lang="pl-PL" altLang="pl-PL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6267"/>
            <a:ext cx="8229600" cy="857250"/>
          </a:xfrm>
        </p:spPr>
        <p:txBody>
          <a:bodyPr anchor="ctr"/>
          <a:lstStyle/>
          <a:p>
            <a:pPr algn="r"/>
            <a:r>
              <a:rPr lang="pl-PL" altLang="pl-PL" sz="1350" b="1" dirty="0">
                <a:solidFill>
                  <a:srgbClr val="FF9933"/>
                </a:solidFill>
              </a:rPr>
              <a:t>Obszar tematyczny: </a:t>
            </a:r>
            <a:br>
              <a:rPr lang="pl-PL" altLang="pl-PL" sz="1350" b="1" dirty="0">
                <a:solidFill>
                  <a:srgbClr val="FF9933"/>
                </a:solidFill>
              </a:rPr>
            </a:br>
            <a:r>
              <a:rPr lang="pl-PL" altLang="pl-PL" sz="1350" b="1" dirty="0">
                <a:solidFill>
                  <a:srgbClr val="FF9933"/>
                </a:solidFill>
              </a:rPr>
              <a:t>Ochrona zwierząt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648" y="1095376"/>
            <a:ext cx="6482953" cy="3930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500" b="1" dirty="0">
                <a:solidFill>
                  <a:srgbClr val="FF99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CELE OPERACYJNE</a:t>
            </a:r>
          </a:p>
          <a:p>
            <a:pPr marL="0" indent="0">
              <a:buNone/>
            </a:pPr>
            <a:endParaRPr lang="pl-PL" sz="1500" dirty="0">
              <a:solidFill>
                <a:srgbClr val="FF993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500" dirty="0">
                <a:solidFill>
                  <a:srgbClr val="FF99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Zabezpieczenie dobrostanu zwierząt funkcjonujących na terenie miasta</a:t>
            </a:r>
          </a:p>
          <a:p>
            <a:pPr>
              <a:buFont typeface="Arial" pitchFamily="34" charset="0"/>
              <a:buChar char="•"/>
            </a:pPr>
            <a:r>
              <a:rPr lang="pl-PL" sz="1500" dirty="0">
                <a:solidFill>
                  <a:srgbClr val="FF99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Przeciwdziałanie bezdomności zwierząt domowych </a:t>
            </a:r>
          </a:p>
          <a:p>
            <a:pPr>
              <a:buFont typeface="Arial" pitchFamily="34" charset="0"/>
              <a:buChar char="•"/>
            </a:pPr>
            <a:endParaRPr lang="pl-PL" sz="1500" dirty="0">
              <a:solidFill>
                <a:srgbClr val="FF993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pl-PL" sz="1500" dirty="0">
              <a:solidFill>
                <a:schemeClr val="accent5">
                  <a:lumMod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pl-PL" sz="1500" dirty="0">
              <a:solidFill>
                <a:schemeClr val="accent5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pl-PL" sz="1500" dirty="0">
              <a:solidFill>
                <a:schemeClr val="accent5">
                  <a:lumMod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pl-PL" sz="1500" dirty="0">
              <a:solidFill>
                <a:schemeClr val="accent5">
                  <a:lumMod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pl-PL" sz="1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pl-PL" sz="1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pl-PL" altLang="pl-PL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36067359-A700-48A0-A065-9F552BB813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973413"/>
            <a:ext cx="3125963" cy="206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79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DDE8CB-CAB9-4FCC-856F-A65AA70A0486}" type="slidenum">
              <a:rPr lang="pl-PL" altLang="pl-PL"/>
              <a:pPr/>
              <a:t>12</a:t>
            </a:fld>
            <a:endParaRPr lang="pl-PL" altLang="pl-PL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19AAEC7C-5904-42D1-B7AE-60255F9EA1E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59632" y="1347614"/>
            <a:ext cx="6172200" cy="2864346"/>
          </a:xfrm>
        </p:spPr>
        <p:txBody>
          <a:bodyPr>
            <a:normAutofit fontScale="55000" lnSpcReduction="20000"/>
          </a:bodyPr>
          <a:lstStyle/>
          <a:p>
            <a:pPr indent="-2381">
              <a:buNone/>
              <a:defRPr/>
            </a:pPr>
            <a:r>
              <a:rPr lang="pl-PL" sz="1800" dirty="0"/>
              <a:t>Urząd Miasta Łodzi</a:t>
            </a:r>
            <a:br>
              <a:rPr lang="pl-PL" sz="1800" dirty="0"/>
            </a:br>
            <a:r>
              <a:rPr lang="pl-PL" sz="1800" dirty="0"/>
              <a:t>Departament Pracy, Edukacji i Kultury</a:t>
            </a:r>
            <a:br>
              <a:rPr lang="pl-PL" sz="1800" dirty="0"/>
            </a:br>
            <a:r>
              <a:rPr lang="pl-PL" sz="1800" dirty="0"/>
              <a:t>Wydział Gospodarki Komunalnej</a:t>
            </a:r>
            <a:br>
              <a:rPr lang="pl-PL" sz="1800" dirty="0"/>
            </a:br>
            <a:r>
              <a:rPr lang="pl-PL" sz="1800" dirty="0"/>
              <a:t>90-447 Łódź, ul. Piotrkowska 175</a:t>
            </a:r>
            <a:br>
              <a:rPr lang="pl-PL" sz="1800" dirty="0"/>
            </a:br>
            <a:r>
              <a:rPr lang="pl-PL" sz="1800" dirty="0"/>
              <a:t>tel. (42) 638-49-12</a:t>
            </a:r>
            <a:r>
              <a:rPr lang="pl-PL" sz="1700" dirty="0"/>
              <a:t/>
            </a:r>
            <a:br>
              <a:rPr lang="pl-PL" sz="1700" dirty="0"/>
            </a:br>
            <a:endParaRPr lang="pl-PL" sz="1700" dirty="0"/>
          </a:p>
          <a:p>
            <a:pPr indent="-2381">
              <a:buNone/>
              <a:defRPr/>
            </a:pPr>
            <a:r>
              <a:rPr lang="pl-PL" sz="1700" u="sng" dirty="0" smtClean="0">
                <a:solidFill>
                  <a:schemeClr val="bg2">
                    <a:lumMod val="75000"/>
                  </a:schemeClr>
                </a:solidFill>
                <a:hlinkClick r:id="rId2"/>
              </a:rPr>
              <a:t>Sekretariat.wgk@uml.lodz.pl</a:t>
            </a:r>
            <a:endParaRPr lang="pl-PL" sz="1700" u="sng" dirty="0">
              <a:solidFill>
                <a:schemeClr val="bg2">
                  <a:lumMod val="75000"/>
                </a:schemeClr>
              </a:solidFill>
              <a:hlinkClick r:id="rId2"/>
            </a:endParaRPr>
          </a:p>
          <a:p>
            <a:pPr indent="-2381">
              <a:buNone/>
              <a:defRPr/>
            </a:pPr>
            <a:endParaRPr lang="pl-PL" sz="1700" u="sng" dirty="0">
              <a:solidFill>
                <a:schemeClr val="bg2">
                  <a:lumMod val="75000"/>
                </a:schemeClr>
              </a:solidFill>
            </a:endParaRPr>
          </a:p>
          <a:p>
            <a:pPr indent="-2381">
              <a:buNone/>
              <a:defRPr/>
            </a:pPr>
            <a:r>
              <a:rPr lang="pl-PL" sz="18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Urząd Miasta Łodzi</a:t>
            </a:r>
            <a:endParaRPr lang="pl-PL" sz="1800" u="sng" dirty="0"/>
          </a:p>
          <a:p>
            <a:pPr indent="-2381">
              <a:buNone/>
              <a:defRPr/>
            </a:pPr>
            <a:r>
              <a:rPr lang="pl-PL" sz="18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Departament Ekologii i Klimatu</a:t>
            </a:r>
            <a:endParaRPr lang="pl-PL" sz="1800" u="sng" dirty="0"/>
          </a:p>
          <a:p>
            <a:pPr indent="-2381">
              <a:buNone/>
              <a:defRPr/>
            </a:pPr>
            <a:r>
              <a:rPr lang="pl-PL" sz="1800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Wydział Kształtowania Środowiska</a:t>
            </a:r>
            <a:r>
              <a:rPr lang="pl-PL" sz="1800" u="sng" dirty="0"/>
              <a:t/>
            </a:r>
            <a:br>
              <a:rPr lang="pl-PL" sz="1800" u="sng" dirty="0"/>
            </a:br>
            <a:r>
              <a:rPr lang="pl-PL" sz="1800" u="sng" dirty="0"/>
              <a:t>90-430 Łódź, ul. Piotrkowska 113</a:t>
            </a:r>
            <a:br>
              <a:rPr lang="pl-PL" sz="1800" u="sng" dirty="0"/>
            </a:br>
            <a:r>
              <a:rPr lang="pl-PL" sz="1800" u="sng" dirty="0"/>
              <a:t>tel. (42) 638-64-30</a:t>
            </a:r>
          </a:p>
          <a:p>
            <a:pPr indent="-2381">
              <a:buNone/>
              <a:defRPr/>
            </a:pPr>
            <a:endParaRPr lang="pl-PL" sz="1700" u="sng" dirty="0">
              <a:solidFill>
                <a:schemeClr val="bg2">
                  <a:lumMod val="75000"/>
                </a:schemeClr>
              </a:solidFill>
              <a:hlinkClick r:id="rId6"/>
            </a:endParaRPr>
          </a:p>
          <a:p>
            <a:pPr indent="-2381">
              <a:buNone/>
              <a:defRPr/>
            </a:pPr>
            <a:r>
              <a:rPr lang="pl-PL" sz="1700" u="sng" dirty="0">
                <a:solidFill>
                  <a:schemeClr val="bg2">
                    <a:lumMod val="75000"/>
                  </a:schemeClr>
                </a:solidFill>
                <a:hlinkClick r:id="rId6"/>
              </a:rPr>
              <a:t>wks@uml.lodz.pl</a:t>
            </a:r>
            <a:endParaRPr lang="pl-PL" sz="1700" u="sng" dirty="0">
              <a:solidFill>
                <a:schemeClr val="bg2">
                  <a:lumMod val="75000"/>
                </a:schemeClr>
              </a:solidFill>
            </a:endParaRPr>
          </a:p>
          <a:p>
            <a:pPr indent="-2381">
              <a:buNone/>
              <a:defRPr/>
            </a:pPr>
            <a:endParaRPr lang="pl-PL" sz="1700" u="sng" dirty="0">
              <a:solidFill>
                <a:schemeClr val="bg2">
                  <a:lumMod val="75000"/>
                </a:schemeClr>
              </a:solidFill>
            </a:endParaRPr>
          </a:p>
          <a:p>
            <a:pPr indent="-2381">
              <a:buNone/>
              <a:defRPr/>
            </a:pPr>
            <a:r>
              <a:rPr lang="pl-PL" sz="1700" dirty="0"/>
              <a:t/>
            </a:r>
            <a:br>
              <a:rPr lang="pl-PL" sz="17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03029248-2AD2-4AFB-BF22-A2042532AA5C}"/>
              </a:ext>
            </a:extLst>
          </p:cNvPr>
          <p:cNvSpPr txBox="1"/>
          <p:nvPr/>
        </p:nvSpPr>
        <p:spPr>
          <a:xfrm>
            <a:off x="3851920" y="343584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pl-PL" sz="1800" dirty="0"/>
              <a:t>Dziękuję za uwagę</a:t>
            </a:r>
            <a:r>
              <a:rPr lang="pl-PL" dirty="0"/>
              <a:t>.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A48AD5B-9147-4BE1-B0A5-42CF3E7FA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341535"/>
            <a:ext cx="6453460" cy="1006079"/>
          </a:xfrm>
        </p:spPr>
        <p:txBody>
          <a:bodyPr>
            <a:normAutofit/>
          </a:bodyPr>
          <a:lstStyle/>
          <a:p>
            <a:pPr algn="l"/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kontakt: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0"/>
            <a:ext cx="5481638" cy="1437085"/>
          </a:xfrm>
        </p:spPr>
        <p:txBody>
          <a:bodyPr/>
          <a:lstStyle/>
          <a:p>
            <a:pPr algn="ctr" eaLnBrk="1" hangingPunct="1"/>
            <a:r>
              <a:rPr lang="pl-PL" altLang="pl-PL" sz="33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pl-PL" altLang="pl-PL" sz="33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pl-PL" altLang="pl-PL" sz="2100" dirty="0">
                <a:solidFill>
                  <a:schemeClr val="accent3">
                    <a:lumMod val="50000"/>
                  </a:schemeClr>
                </a:solidFill>
              </a:rPr>
              <a:t>Z</a:t>
            </a:r>
            <a:r>
              <a:rPr lang="pl-PL" sz="2100" dirty="0">
                <a:solidFill>
                  <a:schemeClr val="accent3">
                    <a:lumMod val="50000"/>
                  </a:schemeClr>
                </a:solidFill>
              </a:rPr>
              <a:t>ałożenia Polityki komunalnej i ochrony środowiska Miasta Łodzi 2030+</a:t>
            </a:r>
            <a:endParaRPr lang="pl-PL" altLang="pl-PL" sz="2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1203598"/>
            <a:ext cx="4563665" cy="1437086"/>
          </a:xfrm>
        </p:spPr>
        <p:txBody>
          <a:bodyPr>
            <a:noAutofit/>
          </a:bodyPr>
          <a:lstStyle/>
          <a:p>
            <a:pPr algn="ctr" eaLnBrk="1" hangingPunct="1"/>
            <a:endParaRPr lang="pl-PL" altLang="pl-PL" sz="1400" dirty="0"/>
          </a:p>
          <a:p>
            <a:pPr algn="ctr" eaLnBrk="1" hangingPunct="1"/>
            <a:r>
              <a:rPr lang="pl-PL" altLang="pl-PL" sz="1400" b="1" dirty="0">
                <a:solidFill>
                  <a:schemeClr val="accent3">
                    <a:lumMod val="50000"/>
                  </a:schemeClr>
                </a:solidFill>
              </a:rPr>
              <a:t>Jednostki wdrażające:</a:t>
            </a:r>
          </a:p>
          <a:p>
            <a:pPr algn="ctr" eaLnBrk="1" hangingPunct="1"/>
            <a:r>
              <a:rPr lang="pl-PL" altLang="pl-PL" sz="1400" dirty="0">
                <a:solidFill>
                  <a:schemeClr val="accent3">
                    <a:lumMod val="50000"/>
                  </a:schemeClr>
                </a:solidFill>
              </a:rPr>
              <a:t>Wydział Gospodarki Komunalnej UMŁ</a:t>
            </a:r>
          </a:p>
          <a:p>
            <a:pPr algn="ctr" eaLnBrk="1" hangingPunct="1"/>
            <a:r>
              <a:rPr lang="pl-PL" altLang="pl-PL" sz="1400" dirty="0">
                <a:solidFill>
                  <a:schemeClr val="accent3">
                    <a:lumMod val="50000"/>
                  </a:schemeClr>
                </a:solidFill>
              </a:rPr>
              <a:t>Wydział Kształtowania Środowiska</a:t>
            </a:r>
          </a:p>
          <a:p>
            <a:pPr algn="ctr" eaLnBrk="1" hangingPunct="1"/>
            <a:r>
              <a:rPr lang="pl-PL" altLang="pl-PL" sz="1400" dirty="0">
                <a:solidFill>
                  <a:schemeClr val="accent3">
                    <a:lumMod val="50000"/>
                  </a:schemeClr>
                </a:solidFill>
              </a:rPr>
              <a:t>Wydział Ochrony Środowiska i Rolnictwa</a:t>
            </a:r>
          </a:p>
          <a:p>
            <a:pPr algn="ctr" eaLnBrk="1" hangingPunct="1"/>
            <a:endParaRPr lang="pl-PL" altLang="pl-PL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FF840DD-08CB-40E7-B2F5-BE5CA9EA2DDA}"/>
              </a:ext>
            </a:extLst>
          </p:cNvPr>
          <p:cNvSpPr txBox="1">
            <a:spLocks noChangeArrowheads="1"/>
          </p:cNvSpPr>
          <p:nvPr/>
        </p:nvSpPr>
        <p:spPr>
          <a:xfrm>
            <a:off x="899592" y="2669086"/>
            <a:ext cx="6172200" cy="1437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altLang="pl-PL" sz="1400" b="1" dirty="0">
                <a:solidFill>
                  <a:schemeClr val="accent3">
                    <a:lumMod val="50000"/>
                  </a:schemeClr>
                </a:solidFill>
              </a:rPr>
              <a:t>Jednostki realizujące założenia Polityki: </a:t>
            </a:r>
          </a:p>
          <a:p>
            <a:r>
              <a:rPr lang="pl-PL" sz="1400" dirty="0">
                <a:solidFill>
                  <a:srgbClr val="008000"/>
                </a:solidFill>
              </a:rPr>
              <a:t>Zieleń i środowisko: Zarząd Zieleni Miejskiej, Ogród Botaniczny, Ogród Zoologiczny; Schronisko dla zwierząt</a:t>
            </a:r>
          </a:p>
          <a:p>
            <a:r>
              <a:rPr lang="pl-PL" sz="1400" dirty="0">
                <a:solidFill>
                  <a:srgbClr val="003399"/>
                </a:solidFill>
              </a:rPr>
              <a:t>Sektor </a:t>
            </a:r>
            <a:r>
              <a:rPr lang="pl-PL" sz="1400" dirty="0" err="1">
                <a:solidFill>
                  <a:srgbClr val="003399"/>
                </a:solidFill>
              </a:rPr>
              <a:t>wod-kan</a:t>
            </a:r>
            <a:r>
              <a:rPr lang="pl-PL" sz="1400" dirty="0">
                <a:solidFill>
                  <a:srgbClr val="003399"/>
                </a:solidFill>
              </a:rPr>
              <a:t>: Łódzka Spółka Infrastrukturalna </a:t>
            </a:r>
            <a:r>
              <a:rPr lang="pl-PL" sz="1400" dirty="0" smtClean="0">
                <a:solidFill>
                  <a:srgbClr val="003399"/>
                </a:solidFill>
              </a:rPr>
              <a:t>Sp. </a:t>
            </a:r>
            <a:r>
              <a:rPr lang="pl-PL" sz="1400" dirty="0">
                <a:solidFill>
                  <a:srgbClr val="003399"/>
                </a:solidFill>
              </a:rPr>
              <a:t>z</a:t>
            </a:r>
            <a:r>
              <a:rPr lang="pl-PL" sz="1400" dirty="0" smtClean="0">
                <a:solidFill>
                  <a:srgbClr val="003399"/>
                </a:solidFill>
              </a:rPr>
              <a:t> </a:t>
            </a:r>
            <a:r>
              <a:rPr lang="pl-PL" sz="1400" dirty="0">
                <a:solidFill>
                  <a:srgbClr val="003399"/>
                </a:solidFill>
              </a:rPr>
              <a:t>o.o., GOŚ Sp. </a:t>
            </a:r>
            <a:r>
              <a:rPr lang="pl-PL" sz="1400" dirty="0" smtClean="0">
                <a:solidFill>
                  <a:srgbClr val="003399"/>
                </a:solidFill>
              </a:rPr>
              <a:t>z </a:t>
            </a:r>
            <a:r>
              <a:rPr lang="pl-PL" sz="1400" dirty="0">
                <a:solidFill>
                  <a:srgbClr val="003399"/>
                </a:solidFill>
              </a:rPr>
              <a:t>o.o., </a:t>
            </a:r>
          </a:p>
          <a:p>
            <a:r>
              <a:rPr lang="pl-PL" sz="1400" dirty="0" err="1">
                <a:solidFill>
                  <a:srgbClr val="003399"/>
                </a:solidFill>
              </a:rPr>
              <a:t>ZWiK</a:t>
            </a:r>
            <a:r>
              <a:rPr lang="pl-PL" sz="1400" dirty="0">
                <a:solidFill>
                  <a:srgbClr val="003399"/>
                </a:solidFill>
              </a:rPr>
              <a:t> </a:t>
            </a:r>
            <a:r>
              <a:rPr lang="pl-PL" sz="1400" dirty="0" smtClean="0">
                <a:solidFill>
                  <a:srgbClr val="003399"/>
                </a:solidFill>
              </a:rPr>
              <a:t>Sp. </a:t>
            </a:r>
            <a:r>
              <a:rPr lang="pl-PL" sz="1400" dirty="0">
                <a:solidFill>
                  <a:srgbClr val="003399"/>
                </a:solidFill>
              </a:rPr>
              <a:t>z</a:t>
            </a:r>
            <a:r>
              <a:rPr lang="pl-PL" sz="1400" dirty="0" smtClean="0">
                <a:solidFill>
                  <a:srgbClr val="003399"/>
                </a:solidFill>
              </a:rPr>
              <a:t> </a:t>
            </a:r>
            <a:r>
              <a:rPr lang="pl-PL" sz="1400" dirty="0">
                <a:solidFill>
                  <a:srgbClr val="003399"/>
                </a:solidFill>
              </a:rPr>
              <a:t>o.o.</a:t>
            </a:r>
          </a:p>
          <a:p>
            <a:r>
              <a:rPr lang="pl-PL" sz="1400" dirty="0">
                <a:solidFill>
                  <a:schemeClr val="bg2">
                    <a:lumMod val="25000"/>
                  </a:schemeClr>
                </a:solidFill>
              </a:rPr>
              <a:t>Gospodarka Odpadami: Miejskie Przedsiębiorstwo Oczyszczania-Łódź Sp. </a:t>
            </a:r>
            <a:r>
              <a:rPr lang="pl-PL" sz="1400" dirty="0" smtClean="0">
                <a:solidFill>
                  <a:schemeClr val="bg2">
                    <a:lumMod val="25000"/>
                  </a:schemeClr>
                </a:solidFill>
              </a:rPr>
              <a:t>z </a:t>
            </a:r>
            <a:r>
              <a:rPr lang="pl-PL" sz="1400" dirty="0">
                <a:solidFill>
                  <a:schemeClr val="bg2">
                    <a:lumMod val="25000"/>
                  </a:schemeClr>
                </a:solidFill>
              </a:rPr>
              <a:t>o.o., Zarząd Gospodarki Odpadami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252A91-EDB4-4978-B73A-EBAA0792571D}" type="slidenum">
              <a:rPr lang="pl-PL" altLang="pl-PL"/>
              <a:pPr/>
              <a:t>3</a:t>
            </a:fld>
            <a:endParaRPr lang="pl-PL" altLang="pl-PL"/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xmlns="" id="{502023B3-C308-4107-B586-27A255398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sz="6000" dirty="0"/>
              <a:t/>
            </a:r>
            <a:br>
              <a:rPr lang="pl-PL" altLang="pl-PL" sz="6000" dirty="0"/>
            </a:br>
            <a:endParaRPr lang="pl-PL" dirty="0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xmlns="" id="{1416D58E-2C99-4CAE-9CAD-439BEEA14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923678"/>
            <a:ext cx="8229600" cy="2163687"/>
          </a:xfrm>
        </p:spPr>
        <p:txBody>
          <a:bodyPr>
            <a:normAutofit/>
          </a:bodyPr>
          <a:lstStyle/>
          <a:p>
            <a:r>
              <a:rPr lang="pl-PL" sz="1500" b="1" dirty="0" smtClean="0">
                <a:solidFill>
                  <a:srgbClr val="008000"/>
                </a:solidFill>
                <a:latin typeface="+mj-lt"/>
              </a:rPr>
              <a:t>Gospodarka wodno-ściekowa</a:t>
            </a:r>
            <a:endParaRPr lang="pl-PL" sz="1500" b="1" dirty="0">
              <a:solidFill>
                <a:srgbClr val="008000"/>
              </a:solidFill>
              <a:latin typeface="+mj-lt"/>
            </a:endParaRPr>
          </a:p>
          <a:p>
            <a:r>
              <a:rPr lang="pl-PL" sz="1500" b="1" dirty="0" smtClean="0">
                <a:solidFill>
                  <a:srgbClr val="008000"/>
                </a:solidFill>
                <a:latin typeface="+mj-lt"/>
                <a:ea typeface="Times New Roman" panose="02020603050405020304" pitchFamily="18" charset="0"/>
              </a:rPr>
              <a:t>Gospodarka odpadami, oczyszczanie</a:t>
            </a:r>
            <a:endParaRPr lang="pl-PL" sz="1500" b="1" dirty="0">
              <a:solidFill>
                <a:srgbClr val="008000"/>
              </a:solidFill>
              <a:latin typeface="+mj-lt"/>
              <a:ea typeface="Times New Roman" panose="02020603050405020304" pitchFamily="18" charset="0"/>
            </a:endParaRPr>
          </a:p>
          <a:p>
            <a:r>
              <a:rPr lang="pl-PL" sz="1500" b="1" dirty="0">
                <a:solidFill>
                  <a:srgbClr val="008000"/>
                </a:solidFill>
                <a:latin typeface="+mj-lt"/>
                <a:ea typeface="Times New Roman" panose="02020603050405020304" pitchFamily="18" charset="0"/>
              </a:rPr>
              <a:t>Hałas</a:t>
            </a:r>
          </a:p>
          <a:p>
            <a:r>
              <a:rPr lang="pl-PL" sz="1500" b="1" dirty="0" smtClean="0">
                <a:solidFill>
                  <a:srgbClr val="008000"/>
                </a:solidFill>
                <a:latin typeface="+mj-lt"/>
                <a:ea typeface="Times New Roman" panose="02020603050405020304" pitchFamily="18" charset="0"/>
              </a:rPr>
              <a:t>Czyste powietrze i odnawialne źródła energii</a:t>
            </a:r>
            <a:endParaRPr lang="pl-PL" sz="1500" b="1" dirty="0">
              <a:solidFill>
                <a:srgbClr val="008000"/>
              </a:solidFill>
              <a:latin typeface="+mj-lt"/>
              <a:ea typeface="Times New Roman" panose="02020603050405020304" pitchFamily="18" charset="0"/>
            </a:endParaRPr>
          </a:p>
          <a:p>
            <a:r>
              <a:rPr lang="pl-PL" sz="1500" b="1" dirty="0" smtClean="0">
                <a:solidFill>
                  <a:srgbClr val="008000"/>
                </a:solidFill>
                <a:latin typeface="+mj-lt"/>
                <a:ea typeface="Times New Roman" panose="02020603050405020304" pitchFamily="18" charset="0"/>
              </a:rPr>
              <a:t>Rozwój i ochrona terenów </a:t>
            </a:r>
            <a:r>
              <a:rPr lang="pl-PL" sz="1500" b="1" dirty="0" smtClean="0">
                <a:solidFill>
                  <a:srgbClr val="008000"/>
                </a:solidFill>
                <a:latin typeface="+mj-lt"/>
                <a:ea typeface="Times New Roman" panose="02020603050405020304" pitchFamily="18" charset="0"/>
              </a:rPr>
              <a:t>zieloni</a:t>
            </a:r>
            <a:endParaRPr lang="pl-PL" sz="1500" b="1" dirty="0">
              <a:solidFill>
                <a:srgbClr val="008000"/>
              </a:solidFill>
              <a:latin typeface="+mj-lt"/>
              <a:ea typeface="Times New Roman" panose="02020603050405020304" pitchFamily="18" charset="0"/>
            </a:endParaRPr>
          </a:p>
          <a:p>
            <a:r>
              <a:rPr lang="pl-PL" sz="1500" b="1" dirty="0">
                <a:solidFill>
                  <a:srgbClr val="008000"/>
                </a:solidFill>
                <a:latin typeface="+mj-lt"/>
                <a:ea typeface="Times New Roman" panose="02020603050405020304" pitchFamily="18" charset="0"/>
              </a:rPr>
              <a:t>Edukacja ekologiczna</a:t>
            </a:r>
          </a:p>
          <a:p>
            <a:r>
              <a:rPr lang="pl-PL" sz="1500" b="1" dirty="0">
                <a:solidFill>
                  <a:srgbClr val="008000"/>
                </a:solidFill>
                <a:latin typeface="+mj-lt"/>
                <a:ea typeface="Times New Roman" panose="02020603050405020304" pitchFamily="18" charset="0"/>
              </a:rPr>
              <a:t>Ochrona zwierząt</a:t>
            </a:r>
            <a:endParaRPr lang="pl-PL" sz="1500" b="1" dirty="0">
              <a:solidFill>
                <a:srgbClr val="008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160278F9-7CF5-4528-BDF6-C837B70435B6}"/>
              </a:ext>
            </a:extLst>
          </p:cNvPr>
          <p:cNvSpPr txBox="1"/>
          <p:nvPr/>
        </p:nvSpPr>
        <p:spPr>
          <a:xfrm>
            <a:off x="1187624" y="798899"/>
            <a:ext cx="586609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altLang="pl-PL" sz="1500" b="1" dirty="0">
                <a:solidFill>
                  <a:schemeClr val="accent3">
                    <a:lumMod val="50000"/>
                  </a:schemeClr>
                </a:solidFill>
              </a:rPr>
              <a:t>Z</a:t>
            </a:r>
            <a:r>
              <a:rPr lang="pl-PL" sz="1500" b="1" dirty="0">
                <a:solidFill>
                  <a:schemeClr val="accent3">
                    <a:lumMod val="50000"/>
                  </a:schemeClr>
                </a:solidFill>
              </a:rPr>
              <a:t>ałożenia Polityki komunalnej i ochrony środowiska Miasta Łodzi 2030+</a:t>
            </a:r>
          </a:p>
          <a:p>
            <a:endParaRPr lang="pl-PL" sz="15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pl-PL" sz="1500" b="1" dirty="0">
                <a:solidFill>
                  <a:schemeClr val="accent3">
                    <a:lumMod val="50000"/>
                  </a:schemeClr>
                </a:solidFill>
              </a:rPr>
              <a:t>Obszary tematyczne:</a:t>
            </a:r>
          </a:p>
        </p:txBody>
      </p:sp>
    </p:spTree>
    <p:extLst>
      <p:ext uri="{BB962C8B-B14F-4D97-AF65-F5344CB8AC3E}">
        <p14:creationId xmlns:p14="http://schemas.microsoft.com/office/powerpoint/2010/main" val="3189130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752FA5-165D-4C00-A825-E0986F7359F8}" type="slidenum">
              <a:rPr lang="pl-PL" altLang="pl-PL"/>
              <a:pPr/>
              <a:t>4</a:t>
            </a:fld>
            <a:endParaRPr lang="pl-PL" altLang="pl-PL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36035" y="411510"/>
            <a:ext cx="8229600" cy="857250"/>
          </a:xfrm>
        </p:spPr>
        <p:txBody>
          <a:bodyPr anchor="ctr">
            <a:normAutofit/>
          </a:bodyPr>
          <a:lstStyle/>
          <a:p>
            <a:pPr algn="r"/>
            <a:r>
              <a:rPr lang="pl-PL" altLang="pl-PL" sz="1500" b="1" dirty="0">
                <a:solidFill>
                  <a:srgbClr val="006699"/>
                </a:solidFill>
              </a:rPr>
              <a:t>Obszar tematyczny: </a:t>
            </a:r>
            <a:br>
              <a:rPr lang="pl-PL" altLang="pl-PL" sz="1500" b="1" dirty="0">
                <a:solidFill>
                  <a:srgbClr val="006699"/>
                </a:solidFill>
              </a:rPr>
            </a:br>
            <a:r>
              <a:rPr lang="pl-PL" altLang="pl-PL" sz="1500" b="1" dirty="0">
                <a:solidFill>
                  <a:srgbClr val="006699"/>
                </a:solidFill>
              </a:rPr>
              <a:t>Gospodarka wodno-ściekowa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533" y="801961"/>
            <a:ext cx="6912768" cy="3930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b="1" dirty="0">
                <a:solidFill>
                  <a:srgbClr val="006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CELE OPERACYJNE</a:t>
            </a:r>
          </a:p>
          <a:p>
            <a:pPr marL="0" indent="0">
              <a:buNone/>
            </a:pPr>
            <a:endParaRPr lang="pl-PL" sz="1400" dirty="0">
              <a:solidFill>
                <a:srgbClr val="00669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400" dirty="0">
                <a:solidFill>
                  <a:srgbClr val="006699"/>
                </a:solidFill>
                <a:effectLst/>
                <a:latin typeface="+mj-lt"/>
                <a:ea typeface="Times New Roman" panose="02020603050405020304" pitchFamily="18" charset="0"/>
              </a:rPr>
              <a:t>Efektywne użycie zasobów wodnych</a:t>
            </a:r>
          </a:p>
          <a:p>
            <a:pPr>
              <a:buFont typeface="Arial" pitchFamily="34" charset="0"/>
              <a:buChar char="•"/>
            </a:pPr>
            <a:r>
              <a:rPr lang="pl-PL" sz="1400" dirty="0">
                <a:solidFill>
                  <a:srgbClr val="006699"/>
                </a:solidFill>
                <a:effectLst/>
                <a:latin typeface="+mj-lt"/>
                <a:ea typeface="Times New Roman" panose="02020603050405020304" pitchFamily="18" charset="0"/>
              </a:rPr>
              <a:t>Zwiększenie atrakcyjności miejskiej sieci wodno-kanalizacyjnej</a:t>
            </a:r>
            <a:endParaRPr lang="pl-PL" sz="1400" dirty="0">
              <a:solidFill>
                <a:srgbClr val="006699"/>
              </a:solidFill>
              <a:latin typeface="+mj-lt"/>
              <a:ea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400" dirty="0">
                <a:solidFill>
                  <a:srgbClr val="006699"/>
                </a:solidFill>
                <a:effectLst/>
                <a:latin typeface="+mj-lt"/>
                <a:ea typeface="Times New Roman" panose="02020603050405020304" pitchFamily="18" charset="0"/>
              </a:rPr>
              <a:t>Zapewnienie niezawodności systemu poboru, uzdatniania i dystrybucji wody</a:t>
            </a:r>
          </a:p>
          <a:p>
            <a:pPr>
              <a:buFont typeface="Arial" pitchFamily="34" charset="0"/>
              <a:buChar char="•"/>
            </a:pPr>
            <a:r>
              <a:rPr lang="pl-PL" sz="1400" dirty="0">
                <a:solidFill>
                  <a:srgbClr val="006699"/>
                </a:solidFill>
                <a:effectLst/>
                <a:latin typeface="+mj-lt"/>
                <a:ea typeface="Times New Roman" panose="02020603050405020304" pitchFamily="18" charset="0"/>
              </a:rPr>
              <a:t>Zapewnienie niezawodności systemu odprowadzania ścieków</a:t>
            </a:r>
          </a:p>
          <a:p>
            <a:pPr>
              <a:buFont typeface="Arial" pitchFamily="34" charset="0"/>
              <a:buChar char="•"/>
            </a:pPr>
            <a:r>
              <a:rPr lang="pl-PL" sz="1400" dirty="0">
                <a:solidFill>
                  <a:srgbClr val="006699"/>
                </a:solidFill>
                <a:effectLst/>
                <a:latin typeface="+mj-lt"/>
                <a:ea typeface="Times New Roman" panose="02020603050405020304" pitchFamily="18" charset="0"/>
              </a:rPr>
              <a:t>Ochrona środowiska przed zrzutem ścieków nieoczyszczonych na terenie miasta oraz z GOŚ ŁAM</a:t>
            </a:r>
            <a:r>
              <a:rPr lang="pl-PL" sz="1400" dirty="0">
                <a:solidFill>
                  <a:srgbClr val="006699"/>
                </a:solidFill>
                <a:latin typeface="+mj-lt"/>
                <a:ea typeface="Times New Roman" panose="02020603050405020304" pitchFamily="18" charset="0"/>
              </a:rPr>
              <a:t> i p</a:t>
            </a:r>
            <a:r>
              <a:rPr lang="pl-PL" sz="1400" dirty="0">
                <a:solidFill>
                  <a:srgbClr val="006699"/>
                </a:solidFill>
                <a:effectLst/>
                <a:latin typeface="+mj-lt"/>
                <a:ea typeface="Times New Roman" panose="02020603050405020304" pitchFamily="18" charset="0"/>
              </a:rPr>
              <a:t>oprawa jakości wód powierzchniowych, podziemnych i gruntów poprzez ograniczenie ładunku zanieczyszczeń odprowadzanych do rzek</a:t>
            </a:r>
            <a:endParaRPr lang="pl-PL" sz="1400" dirty="0">
              <a:solidFill>
                <a:srgbClr val="006699"/>
              </a:solidFill>
              <a:latin typeface="+mj-lt"/>
              <a:ea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pl-PL" sz="1200" dirty="0">
              <a:solidFill>
                <a:srgbClr val="006699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pl-PL" sz="1200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pl-PL" sz="1200" dirty="0">
              <a:solidFill>
                <a:schemeClr val="accent5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pl-PL" sz="1200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pl-PL" sz="1200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pl-PL" altLang="pl-PL" sz="1200" dirty="0">
              <a:latin typeface="Arial-BoldMT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1229937A-1C88-4CE3-BE38-166181011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625" y="2766975"/>
            <a:ext cx="3317565" cy="22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02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752FA5-165D-4C00-A825-E0986F7359F8}" type="slidenum">
              <a:rPr lang="pl-PL" altLang="pl-PL"/>
              <a:pPr/>
              <a:t>5</a:t>
            </a:fld>
            <a:endParaRPr lang="pl-PL" altLang="pl-PL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36035" y="411510"/>
            <a:ext cx="8229600" cy="857250"/>
          </a:xfrm>
        </p:spPr>
        <p:txBody>
          <a:bodyPr anchor="ctr">
            <a:normAutofit/>
          </a:bodyPr>
          <a:lstStyle/>
          <a:p>
            <a:pPr algn="r"/>
            <a:r>
              <a:rPr lang="pl-PL" altLang="pl-PL" sz="1500" b="1" dirty="0">
                <a:solidFill>
                  <a:srgbClr val="006699"/>
                </a:solidFill>
              </a:rPr>
              <a:t>Obszar tematyczny: </a:t>
            </a:r>
            <a:br>
              <a:rPr lang="pl-PL" altLang="pl-PL" sz="1500" b="1" dirty="0">
                <a:solidFill>
                  <a:srgbClr val="006699"/>
                </a:solidFill>
              </a:rPr>
            </a:br>
            <a:r>
              <a:rPr lang="pl-PL" altLang="pl-PL" sz="1500" b="1" dirty="0">
                <a:solidFill>
                  <a:srgbClr val="006699"/>
                </a:solidFill>
              </a:rPr>
              <a:t>Gospodarka wodno-ściekowa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801961"/>
            <a:ext cx="6912768" cy="3930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b="1" dirty="0">
                <a:solidFill>
                  <a:srgbClr val="006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CELE OPERACYJNE</a:t>
            </a:r>
          </a:p>
          <a:p>
            <a:pPr marL="0" indent="0">
              <a:buNone/>
            </a:pPr>
            <a:endParaRPr lang="pl-PL" sz="1200" dirty="0">
              <a:solidFill>
                <a:srgbClr val="00669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400" dirty="0">
                <a:solidFill>
                  <a:srgbClr val="006699"/>
                </a:solidFill>
                <a:effectLst/>
                <a:latin typeface="+mj-lt"/>
                <a:ea typeface="Times New Roman" panose="02020603050405020304" pitchFamily="18" charset="0"/>
              </a:rPr>
              <a:t>Zapewnienie bezpieczeństwa energetycznego</a:t>
            </a:r>
            <a:endParaRPr lang="pl-PL" sz="1400" dirty="0">
              <a:solidFill>
                <a:srgbClr val="006699"/>
              </a:solidFill>
              <a:latin typeface="+mj-lt"/>
              <a:ea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400" dirty="0">
                <a:solidFill>
                  <a:srgbClr val="006699"/>
                </a:solidFill>
                <a:effectLst/>
                <a:latin typeface="+mj-lt"/>
                <a:ea typeface="Times New Roman" panose="02020603050405020304" pitchFamily="18" charset="0"/>
              </a:rPr>
              <a:t>Zwiększenie odporności systemu gospodarki wodno-ściekowej Miasta na zmieniające się warunki społeczno-gospodarcze i formalno-prawne</a:t>
            </a:r>
          </a:p>
          <a:p>
            <a:pPr>
              <a:buFont typeface="Arial" pitchFamily="34" charset="0"/>
              <a:buChar char="•"/>
            </a:pPr>
            <a:r>
              <a:rPr lang="pl-PL" sz="1400" dirty="0">
                <a:solidFill>
                  <a:srgbClr val="006699"/>
                </a:solidFill>
                <a:effectLst/>
                <a:latin typeface="+mj-lt"/>
                <a:ea typeface="Times New Roman" panose="02020603050405020304" pitchFamily="18" charset="0"/>
              </a:rPr>
              <a:t>Zmniejszenie ilości wód opadowych odprowadzanych do kanalizacji oraz zagospodarowanie deszczówki w miejscu powstawania opadów (retencja),</a:t>
            </a:r>
            <a:endParaRPr lang="pl-PL" sz="1400" dirty="0">
              <a:solidFill>
                <a:srgbClr val="006699"/>
              </a:solidFill>
              <a:latin typeface="+mj-lt"/>
              <a:ea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400" dirty="0">
                <a:solidFill>
                  <a:srgbClr val="006699"/>
                </a:solidFill>
                <a:effectLst/>
                <a:latin typeface="+mj-lt"/>
                <a:ea typeface="Times New Roman" panose="02020603050405020304" pitchFamily="18" charset="0"/>
              </a:rPr>
              <a:t>Zwiększenie funkcjonalności istniejącej infrastruktury i zapewnienie niezawodności systemu odprowadzania wód opadowych i roztopowych </a:t>
            </a:r>
          </a:p>
          <a:p>
            <a:pPr>
              <a:buFont typeface="Arial" pitchFamily="34" charset="0"/>
              <a:buChar char="•"/>
            </a:pPr>
            <a:endParaRPr lang="pl-PL" sz="1200" dirty="0">
              <a:solidFill>
                <a:srgbClr val="006699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pl-PL" sz="1200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pl-PL" sz="1200" dirty="0">
              <a:solidFill>
                <a:schemeClr val="accent5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pl-PL" sz="1200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pl-PL" sz="1200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pl-PL" altLang="pl-PL" sz="1200" dirty="0">
              <a:latin typeface="Arial-BoldMT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0F61AB4-EA27-4EA7-A540-6725083478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082" y="2764483"/>
            <a:ext cx="3209553" cy="213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08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752FA5-165D-4C00-A825-E0986F7359F8}" type="slidenum">
              <a:rPr lang="pl-PL" altLang="pl-PL"/>
              <a:pPr/>
              <a:t>6</a:t>
            </a:fld>
            <a:endParaRPr lang="pl-PL" altLang="pl-PL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6267"/>
            <a:ext cx="8229600" cy="857250"/>
          </a:xfrm>
        </p:spPr>
        <p:txBody>
          <a:bodyPr anchor="ctr">
            <a:normAutofit/>
          </a:bodyPr>
          <a:lstStyle/>
          <a:p>
            <a:pPr algn="r"/>
            <a:r>
              <a:rPr lang="pl-PL" altLang="pl-PL" sz="1500" b="1" dirty="0">
                <a:solidFill>
                  <a:schemeClr val="bg2">
                    <a:lumMod val="25000"/>
                  </a:schemeClr>
                </a:solidFill>
              </a:rPr>
              <a:t>Obszar tematyczny: </a:t>
            </a:r>
            <a:br>
              <a:rPr lang="pl-PL" altLang="pl-PL" sz="15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pl-PL" altLang="pl-PL" sz="1500" b="1" dirty="0">
                <a:solidFill>
                  <a:schemeClr val="bg2">
                    <a:lumMod val="25000"/>
                  </a:schemeClr>
                </a:solidFill>
              </a:rPr>
              <a:t>Gospodarka </a:t>
            </a:r>
            <a:r>
              <a:rPr lang="pl-PL" altLang="pl-PL" sz="1500" b="1" dirty="0" smtClean="0">
                <a:solidFill>
                  <a:schemeClr val="bg2">
                    <a:lumMod val="25000"/>
                  </a:schemeClr>
                </a:solidFill>
              </a:rPr>
              <a:t>odpadami, oczyszczanie</a:t>
            </a:r>
            <a:endParaRPr lang="pl-PL" altLang="pl-PL" sz="15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131590"/>
            <a:ext cx="6482953" cy="2771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5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CELE OPERACYJNE</a:t>
            </a:r>
          </a:p>
          <a:p>
            <a:pPr>
              <a:buFont typeface="Arial" pitchFamily="34" charset="0"/>
              <a:buChar char="•"/>
            </a:pPr>
            <a:endParaRPr lang="pl-PL" sz="15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500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</a:rPr>
              <a:t>Wdrożenie gospodarki obiegu zamkniętego</a:t>
            </a:r>
          </a:p>
          <a:p>
            <a:pPr>
              <a:buFont typeface="Arial" pitchFamily="34" charset="0"/>
              <a:buChar char="•"/>
            </a:pPr>
            <a:r>
              <a:rPr lang="pl-PL" sz="1500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</a:rPr>
              <a:t>Poprawa czystości przestrzeni publicznej</a:t>
            </a:r>
          </a:p>
          <a:p>
            <a:pPr>
              <a:buFont typeface="Arial" pitchFamily="34" charset="0"/>
              <a:buChar char="•"/>
            </a:pPr>
            <a:r>
              <a:rPr lang="pl-PL" sz="1500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</a:rPr>
              <a:t>Ograniczenie ilości wytwarzanych odpadów</a:t>
            </a:r>
          </a:p>
          <a:p>
            <a:pPr>
              <a:buFont typeface="Arial" pitchFamily="34" charset="0"/>
              <a:buChar char="•"/>
            </a:pPr>
            <a:r>
              <a:rPr lang="pl-PL" sz="1500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</a:rPr>
              <a:t>Maksymalizacja przetwarzania i odzysku odpadów komunalnych</a:t>
            </a:r>
          </a:p>
          <a:p>
            <a:pPr>
              <a:buFont typeface="Arial" pitchFamily="34" charset="0"/>
              <a:buChar char="•"/>
            </a:pPr>
            <a:endParaRPr lang="pl-PL" sz="15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pl-PL" sz="15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pl-PL" sz="15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pl-PL" sz="15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pl-PL" sz="15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pl-PL" sz="15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pl-PL" sz="15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pl-PL" altLang="pl-PL" sz="1500" dirty="0">
              <a:solidFill>
                <a:schemeClr val="bg2">
                  <a:lumMod val="25000"/>
                </a:schemeClr>
              </a:solidFill>
              <a:latin typeface="Arial-BoldMT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0B43CFD-1946-452A-9584-98B49EE695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931790"/>
            <a:ext cx="2798066" cy="157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14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752FA5-165D-4C00-A825-E0986F7359F8}" type="slidenum">
              <a:rPr lang="pl-PL" altLang="pl-PL"/>
              <a:pPr/>
              <a:t>7</a:t>
            </a:fld>
            <a:endParaRPr lang="pl-PL" altLang="pl-PL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4156" y="496267"/>
            <a:ext cx="8229600" cy="857250"/>
          </a:xfrm>
        </p:spPr>
        <p:txBody>
          <a:bodyPr anchor="ctr">
            <a:normAutofit/>
          </a:bodyPr>
          <a:lstStyle/>
          <a:p>
            <a:pPr algn="r"/>
            <a:r>
              <a:rPr lang="pl-PL" altLang="pl-PL" sz="1500" b="1" dirty="0">
                <a:solidFill>
                  <a:srgbClr val="660066"/>
                </a:solidFill>
              </a:rPr>
              <a:t>Obszar tematyczny: </a:t>
            </a:r>
            <a:br>
              <a:rPr lang="pl-PL" altLang="pl-PL" sz="1500" b="1" dirty="0">
                <a:solidFill>
                  <a:srgbClr val="660066"/>
                </a:solidFill>
              </a:rPr>
            </a:br>
            <a:r>
              <a:rPr lang="pl-PL" altLang="pl-PL" sz="1500" b="1" dirty="0">
                <a:solidFill>
                  <a:srgbClr val="660066"/>
                </a:solidFill>
              </a:rPr>
              <a:t>HAŁAS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18048" y="1707654"/>
            <a:ext cx="6482953" cy="3240360"/>
          </a:xfrm>
        </p:spPr>
        <p:txBody>
          <a:bodyPr/>
          <a:lstStyle/>
          <a:p>
            <a:pPr marL="0" indent="0">
              <a:buNone/>
            </a:pPr>
            <a:r>
              <a:rPr lang="pl-PL" sz="1350" b="1" dirty="0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CELE OPERACYJNE</a:t>
            </a:r>
          </a:p>
          <a:p>
            <a:pPr>
              <a:buFont typeface="Arial" pitchFamily="34" charset="0"/>
              <a:buChar char="•"/>
            </a:pPr>
            <a:endParaRPr lang="pl-PL" sz="135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pl-PL" sz="135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pl-PL" sz="1350" b="1" dirty="0"/>
          </a:p>
          <a:p>
            <a:pPr>
              <a:buFont typeface="Arial" pitchFamily="34" charset="0"/>
              <a:buChar char="•"/>
            </a:pPr>
            <a:r>
              <a:rPr lang="pl-PL" sz="1350" b="1" dirty="0">
                <a:solidFill>
                  <a:srgbClr val="660066"/>
                </a:solidFill>
                <a:latin typeface="+mj-lt"/>
                <a:ea typeface="Times New Roman" panose="02020603050405020304" pitchFamily="18" charset="0"/>
              </a:rPr>
              <a:t>Ustanowienie stref ciszy na terenie miasta</a:t>
            </a:r>
          </a:p>
          <a:p>
            <a:pPr>
              <a:buFont typeface="Arial" pitchFamily="34" charset="0"/>
              <a:buChar char="•"/>
            </a:pPr>
            <a:endParaRPr lang="pl-PL" sz="1350" b="1" dirty="0">
              <a:solidFill>
                <a:srgbClr val="660066"/>
              </a:solidFill>
              <a:latin typeface="+mj-lt"/>
              <a:ea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350" b="1" dirty="0">
                <a:solidFill>
                  <a:srgbClr val="660066"/>
                </a:solidFill>
                <a:latin typeface="+mj-lt"/>
              </a:rPr>
              <a:t>Przestrzeganie dopuszczalnych norm natężenia hałasu</a:t>
            </a:r>
            <a:endParaRPr lang="pl-PL" sz="1350" b="1" dirty="0">
              <a:solidFill>
                <a:srgbClr val="660066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pl-PL" sz="135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pl-PL" sz="135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pl-PL" sz="135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pl-PL" sz="135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pl-PL" altLang="pl-PL" b="1" dirty="0">
              <a:latin typeface="Arial-BoldMT"/>
            </a:endParaRPr>
          </a:p>
        </p:txBody>
      </p:sp>
      <p:pic>
        <p:nvPicPr>
          <p:cNvPr id="5" name="Picture 2" descr="Może być zdjęciem przedstawiającym droga">
            <a:extLst>
              <a:ext uri="{FF2B5EF4-FFF2-40B4-BE49-F238E27FC236}">
                <a16:creationId xmlns:a16="http://schemas.microsoft.com/office/drawing/2014/main" xmlns="" id="{B7213B9B-AE9D-4E10-BBB8-1FD835D95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0299" y="1707654"/>
            <a:ext cx="2448540" cy="3060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8712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752FA5-165D-4C00-A825-E0986F7359F8}" type="slidenum">
              <a:rPr lang="pl-PL" altLang="pl-PL"/>
              <a:pPr/>
              <a:t>8</a:t>
            </a:fld>
            <a:endParaRPr lang="pl-PL" altLang="pl-PL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r"/>
            <a:r>
              <a:rPr lang="pl-PL" altLang="pl-PL" sz="1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altLang="pl-PL" sz="1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altLang="pl-PL" sz="1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altLang="pl-PL" sz="1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altLang="pl-PL" sz="1400" b="1" dirty="0">
                <a:solidFill>
                  <a:schemeClr val="tx2">
                    <a:lumMod val="75000"/>
                  </a:schemeClr>
                </a:solidFill>
              </a:rPr>
              <a:t>Obszar tematyczny: </a:t>
            </a:r>
            <a:br>
              <a:rPr lang="pl-PL" altLang="pl-PL" sz="14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altLang="pl-PL" sz="1400" b="1" dirty="0">
                <a:solidFill>
                  <a:schemeClr val="tx2">
                    <a:lumMod val="75000"/>
                  </a:schemeClr>
                </a:solidFill>
              </a:rPr>
              <a:t>Czyste powietrze i odnawialne źródła energii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838670"/>
            <a:ext cx="6482953" cy="393002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l-PL" sz="2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CELE OPERACYJNE</a:t>
            </a:r>
          </a:p>
          <a:p>
            <a:pPr>
              <a:buFont typeface="Arial" pitchFamily="34" charset="0"/>
              <a:buChar char="•"/>
            </a:pPr>
            <a:endParaRPr lang="pl-PL" sz="135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Eliminacja źródeł niskiej emisji</a:t>
            </a:r>
          </a:p>
          <a:p>
            <a:pPr>
              <a:buFont typeface="Arial" pitchFamily="34" charset="0"/>
              <a:buChar char="•"/>
            </a:pP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Zrównoważony transport</a:t>
            </a:r>
            <a:endParaRPr lang="pl-PL" dirty="0">
              <a:solidFill>
                <a:schemeClr val="tx2">
                  <a:lumMod val="60000"/>
                  <a:lumOff val="40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Zwiększenie użycia odnawialnych źródeł energii w przestrzeni publicznej</a:t>
            </a:r>
          </a:p>
          <a:p>
            <a:pPr>
              <a:buFont typeface="Arial" pitchFamily="34" charset="0"/>
              <a:buChar char="•"/>
            </a:pP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Poprawa efektywności energetycznej budynków</a:t>
            </a:r>
            <a:endParaRPr lang="pl-PL" dirty="0">
              <a:solidFill>
                <a:schemeClr val="tx2">
                  <a:lumMod val="60000"/>
                  <a:lumOff val="40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Zwiększenie efektywności energetycznej obiektów gminnych</a:t>
            </a:r>
          </a:p>
          <a:p>
            <a:pPr>
              <a:buFont typeface="Arial" pitchFamily="34" charset="0"/>
              <a:buChar char="•"/>
            </a:pP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cs typeface="Arial" panose="020B0604020202020204" pitchFamily="34" charset="0"/>
              </a:rPr>
              <a:t>Poprawa bezpieczeństwa energetycznego</a:t>
            </a:r>
          </a:p>
          <a:p>
            <a:pPr>
              <a:buFont typeface="Arial" pitchFamily="34" charset="0"/>
              <a:buChar char="•"/>
            </a:pP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cs typeface="Arial" panose="020B0604020202020204" pitchFamily="34" charset="0"/>
              </a:rPr>
              <a:t>Stworzenie zachęt i warunków </a:t>
            </a:r>
            <a:b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cs typeface="Arial" panose="020B0604020202020204" pitchFamily="34" charset="0"/>
              </a:rPr>
            </a:b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cs typeface="Arial" panose="020B0604020202020204" pitchFamily="34" charset="0"/>
              </a:rPr>
              <a:t>do inwestycji w OZE</a:t>
            </a:r>
          </a:p>
          <a:p>
            <a:pPr>
              <a:buFont typeface="Arial" pitchFamily="34" charset="0"/>
              <a:buChar char="•"/>
            </a:pP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cs typeface="Arial" panose="020B0604020202020204" pitchFamily="34" charset="0"/>
              </a:rPr>
              <a:t>Rozwój instalacji OZE w obiektach miejskich</a:t>
            </a:r>
          </a:p>
          <a:p>
            <a:pPr>
              <a:buFont typeface="Arial" pitchFamily="34" charset="0"/>
              <a:buChar char="•"/>
            </a:pP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Wzrost świadomości mieszkańców </a:t>
            </a:r>
            <a:b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</a:b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w zakresie potrzeb i możliwości energetycznych</a:t>
            </a:r>
            <a:endParaRPr lang="pl-PL" dirty="0">
              <a:solidFill>
                <a:schemeClr val="tx2">
                  <a:lumMod val="60000"/>
                  <a:lumOff val="40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Rozwój </a:t>
            </a:r>
            <a:r>
              <a:rPr lang="pl-PL" dirty="0" err="1">
                <a:solidFill>
                  <a:schemeClr val="tx2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elektromobilności</a:t>
            </a:r>
            <a:endParaRPr lang="pl-PL" dirty="0">
              <a:solidFill>
                <a:schemeClr val="tx2">
                  <a:lumMod val="60000"/>
                  <a:lumOff val="40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Rozwój technologii efektywnych energetycznie</a:t>
            </a:r>
            <a:b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</a:b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oraz niskoemisyjnych</a:t>
            </a:r>
          </a:p>
          <a:p>
            <a:pPr>
              <a:buFont typeface="Arial" pitchFamily="34" charset="0"/>
              <a:buChar char="•"/>
            </a:pPr>
            <a:endParaRPr lang="pl-PL" sz="135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pl-PL" sz="135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pl-PL" sz="135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pl-PL" sz="135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pl-PL" sz="135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pl-PL" sz="135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pl-PL" sz="135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pl-PL" sz="135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pl-PL" altLang="pl-PL" dirty="0">
              <a:solidFill>
                <a:schemeClr val="tx2">
                  <a:lumMod val="60000"/>
                  <a:lumOff val="40000"/>
                </a:schemeClr>
              </a:solidFill>
              <a:latin typeface="Arial-BoldM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94031060-57A1-48A0-B63E-6D477DB8A0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940" y="2571750"/>
            <a:ext cx="3138520" cy="194651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752FA5-165D-4C00-A825-E0986F7359F8}" type="slidenum">
              <a:rPr lang="pl-PL" altLang="pl-PL"/>
              <a:pPr/>
              <a:t>9</a:t>
            </a:fld>
            <a:endParaRPr lang="pl-PL" altLang="pl-PL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21545" y="411510"/>
            <a:ext cx="8229600" cy="857250"/>
          </a:xfrm>
        </p:spPr>
        <p:txBody>
          <a:bodyPr anchor="ctr">
            <a:normAutofit/>
          </a:bodyPr>
          <a:lstStyle/>
          <a:p>
            <a:pPr algn="r"/>
            <a:r>
              <a:rPr lang="pl-PL" altLang="pl-PL" sz="1400" b="1" dirty="0">
                <a:solidFill>
                  <a:srgbClr val="008000"/>
                </a:solidFill>
              </a:rPr>
              <a:t>Obszar tematyczny: </a:t>
            </a:r>
            <a:br>
              <a:rPr lang="pl-PL" altLang="pl-PL" sz="1400" b="1" dirty="0">
                <a:solidFill>
                  <a:srgbClr val="008000"/>
                </a:solidFill>
              </a:rPr>
            </a:br>
            <a:r>
              <a:rPr lang="pl-PL" altLang="pl-PL" sz="1400" b="1" dirty="0">
                <a:solidFill>
                  <a:srgbClr val="008000"/>
                </a:solidFill>
              </a:rPr>
              <a:t>Rozwój i ochrona terenów zieleni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974156"/>
            <a:ext cx="6482953" cy="3930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500" b="1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CELE OPERACYJNE</a:t>
            </a:r>
          </a:p>
          <a:p>
            <a:pPr>
              <a:buFont typeface="Arial" pitchFamily="34" charset="0"/>
              <a:buChar char="•"/>
            </a:pPr>
            <a:endParaRPr lang="pl-PL" sz="1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500" dirty="0">
                <a:solidFill>
                  <a:srgbClr val="008000"/>
                </a:solidFill>
                <a:ea typeface="Times New Roman" panose="02020603050405020304" pitchFamily="18" charset="0"/>
              </a:rPr>
              <a:t>Zazielenienie przestrzeni miejskiej</a:t>
            </a:r>
          </a:p>
          <a:p>
            <a:pPr>
              <a:buFont typeface="Arial" pitchFamily="34" charset="0"/>
              <a:buChar char="•"/>
            </a:pPr>
            <a:r>
              <a:rPr lang="pl-PL" sz="1500" dirty="0">
                <a:solidFill>
                  <a:srgbClr val="008000"/>
                </a:solidFill>
                <a:ea typeface="Times New Roman" panose="02020603050405020304" pitchFamily="18" charset="0"/>
              </a:rPr>
              <a:t>Rewitalizacja terenów zieleni</a:t>
            </a:r>
          </a:p>
          <a:p>
            <a:pPr>
              <a:buFont typeface="Arial" pitchFamily="34" charset="0"/>
              <a:buChar char="•"/>
            </a:pPr>
            <a:r>
              <a:rPr lang="pl-PL" sz="1500" dirty="0">
                <a:solidFill>
                  <a:srgbClr val="008000"/>
                </a:solidFill>
                <a:ea typeface="Times New Roman" panose="02020603050405020304" pitchFamily="18" charset="0"/>
              </a:rPr>
              <a:t>Utworzenie stref ochrony bioróżnorodności</a:t>
            </a:r>
          </a:p>
          <a:p>
            <a:pPr>
              <a:buFont typeface="Arial" pitchFamily="34" charset="0"/>
              <a:buChar char="•"/>
            </a:pPr>
            <a:r>
              <a:rPr lang="pl-PL" sz="1500" dirty="0">
                <a:solidFill>
                  <a:srgbClr val="008000"/>
                </a:solidFill>
                <a:ea typeface="Times New Roman" panose="02020603050405020304" pitchFamily="18" charset="0"/>
              </a:rPr>
              <a:t>Poszanowanie zieleni w gospodarowaniu przestrzennym</a:t>
            </a:r>
          </a:p>
          <a:p>
            <a:pPr>
              <a:buFont typeface="Arial" pitchFamily="34" charset="0"/>
              <a:buChar char="•"/>
            </a:pPr>
            <a:r>
              <a:rPr lang="pl-PL" sz="1500" dirty="0">
                <a:solidFill>
                  <a:srgbClr val="008000"/>
                </a:solidFill>
                <a:ea typeface="Times New Roman" panose="02020603050405020304" pitchFamily="18" charset="0"/>
              </a:rPr>
              <a:t>Wprowadzenie standardów dbałości o zieleń</a:t>
            </a:r>
          </a:p>
          <a:p>
            <a:pPr>
              <a:buFont typeface="Arial" pitchFamily="34" charset="0"/>
              <a:buChar char="•"/>
            </a:pPr>
            <a:r>
              <a:rPr lang="pl-PL" sz="1500" dirty="0">
                <a:solidFill>
                  <a:srgbClr val="008000"/>
                </a:solidFill>
                <a:ea typeface="Times New Roman" panose="02020603050405020304" pitchFamily="18" charset="0"/>
              </a:rPr>
              <a:t>Utrzymanie istniejącej zieleni w odpowiednim stanie</a:t>
            </a:r>
            <a:endParaRPr lang="pl-PL" sz="1500" dirty="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pl-PL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pl-PL" sz="1500" dirty="0"/>
          </a:p>
          <a:p>
            <a:pPr>
              <a:buFont typeface="Arial" pitchFamily="34" charset="0"/>
              <a:buChar char="•"/>
            </a:pPr>
            <a:endParaRPr lang="pl-PL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pl-PL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pl-PL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pl-PL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pl-PL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pl-PL" altLang="pl-PL" sz="1500" dirty="0">
              <a:latin typeface="Arial-BoldM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428D5214-986C-4AF9-9369-1A430A899D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08" y="1635646"/>
            <a:ext cx="2993257" cy="199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7533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377</Words>
  <Application>Microsoft Office PowerPoint</Application>
  <PresentationFormat>Pokaz na ekranie (16:9)</PresentationFormat>
  <Paragraphs>166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 Założenia Polityki komunalnej i ochrony środowiska Miasta Łodzi 2030+</vt:lpstr>
      <vt:lpstr> Założenia Polityki komunalnej i ochrony środowiska Miasta Łodzi 2030+</vt:lpstr>
      <vt:lpstr> </vt:lpstr>
      <vt:lpstr>Obszar tematyczny:  Gospodarka wodno-ściekowa</vt:lpstr>
      <vt:lpstr>Obszar tematyczny:  Gospodarka wodno-ściekowa</vt:lpstr>
      <vt:lpstr>Obszar tematyczny:  Gospodarka odpadami, oczyszczanie</vt:lpstr>
      <vt:lpstr>Obszar tematyczny:  HAŁAS</vt:lpstr>
      <vt:lpstr>  Obszar tematyczny:  Czyste powietrze i odnawialne źródła energii</vt:lpstr>
      <vt:lpstr>Obszar tematyczny:  Rozwój i ochrona terenów zieleni</vt:lpstr>
      <vt:lpstr>Obszar tematyczny:  edukacja ekologiczna   </vt:lpstr>
      <vt:lpstr>Obszar tematyczny:  Ochrona zwierząt</vt:lpstr>
      <vt:lpstr>   kontakt:</vt:lpstr>
    </vt:vector>
  </TitlesOfParts>
  <Company>Urząd Miasta Łodzi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ozuchora</dc:creator>
  <cp:lastModifiedBy>Iwona Gańczyk</cp:lastModifiedBy>
  <cp:revision>21</cp:revision>
  <cp:lastPrinted>2021-08-27T10:30:11Z</cp:lastPrinted>
  <dcterms:created xsi:type="dcterms:W3CDTF">2020-10-08T10:48:59Z</dcterms:created>
  <dcterms:modified xsi:type="dcterms:W3CDTF">2021-09-03T08:24:55Z</dcterms:modified>
</cp:coreProperties>
</file>