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22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</p:sldIdLst>
  <p:sldSz cy="6858000" cx="9144000"/>
  <p:notesSz cx="6858000" cy="9144000"/>
  <p:embeddedFontLst>
    <p:embeddedFont>
      <p:font typeface="Ubuntu"/>
      <p:regular r:id="rId28"/>
      <p:bold r:id="rId29"/>
      <p:italic r:id="rId30"/>
      <p:boldItalic r:id="rId31"/>
    </p:embeddedFont>
    <p:embeddedFont>
      <p:font typeface="Ubuntu Medium"/>
      <p:regular r:id="rId32"/>
      <p:bold r:id="rId33"/>
      <p:italic r:id="rId34"/>
      <p:boldItalic r:id="rId3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:go="http://customooxmlschemas.google.com/" r:id="rId36" roundtripDataSignature="AMtx7mgLsZiPgF45CmtLfAXSDB/7btCKW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Ubuntu-regular.fntdata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Ubuntu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Ubuntu-boldItalic.fntdata"/><Relationship Id="rId30" Type="http://schemas.openxmlformats.org/officeDocument/2006/relationships/font" Target="fonts/Ubuntu-italic.fntdata"/><Relationship Id="rId11" Type="http://schemas.openxmlformats.org/officeDocument/2006/relationships/slide" Target="slides/slide6.xml"/><Relationship Id="rId33" Type="http://schemas.openxmlformats.org/officeDocument/2006/relationships/font" Target="fonts/UbuntuMedium-bold.fntdata"/><Relationship Id="rId10" Type="http://schemas.openxmlformats.org/officeDocument/2006/relationships/slide" Target="slides/slide5.xml"/><Relationship Id="rId32" Type="http://schemas.openxmlformats.org/officeDocument/2006/relationships/font" Target="fonts/UbuntuMedium-regular.fntdata"/><Relationship Id="rId13" Type="http://schemas.openxmlformats.org/officeDocument/2006/relationships/slide" Target="slides/slide8.xml"/><Relationship Id="rId35" Type="http://schemas.openxmlformats.org/officeDocument/2006/relationships/font" Target="fonts/UbuntuMedium-boldItalic.fntdata"/><Relationship Id="rId12" Type="http://schemas.openxmlformats.org/officeDocument/2006/relationships/slide" Target="slides/slide7.xml"/><Relationship Id="rId34" Type="http://schemas.openxmlformats.org/officeDocument/2006/relationships/font" Target="fonts/UbuntuMedium-italic.fntdata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36" Type="http://customschemas.google.com/relationships/presentationmetadata" Target="meta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2" name="Google Shape;82;p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3" name="Google Shape;143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48" name="Google Shape;148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p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55" name="Google Shape;155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0" name="Google Shape;160;p1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67" name="Google Shape;167;p1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2" name="Google Shape;172;p1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79" name="Google Shape;179;p1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84" name="Google Shape;184;p1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94" name="Google Shape;194;p1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03" name="Google Shape;203;p2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0" name="Google Shape;90;p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13" name="Google Shape;213;p2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22" name="Google Shape;222;p2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230" name="Google Shape;230;p2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96" name="Google Shape;96;p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2" name="Google Shape;102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08" name="Google Shape;10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7" name="Google Shape;117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5" name="Google Shape;125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1" name="Google Shape;131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6" name="Google Shape;136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lajd tytułowy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0"/>
          <p:cNvSpPr txBox="1"/>
          <p:nvPr>
            <p:ph type="ctrTitle"/>
          </p:nvPr>
        </p:nvSpPr>
        <p:spPr>
          <a:xfrm>
            <a:off x="685800" y="1122363"/>
            <a:ext cx="77724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3" name="Google Shape;13;p30"/>
          <p:cNvSpPr txBox="1"/>
          <p:nvPr>
            <p:ph idx="1" type="subTitle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  <p:sp>
        <p:nvSpPr>
          <p:cNvPr id="14" name="Google Shape;14;p3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3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3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tekst pionowy" type="vertTx">
  <p:cSld name="VERTICAL_TEX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0" name="Google Shape;70;p41"/>
          <p:cNvSpPr txBox="1"/>
          <p:nvPr>
            <p:ph idx="1" type="body"/>
          </p:nvPr>
        </p:nvSpPr>
        <p:spPr>
          <a:xfrm rot="5400000">
            <a:off x="2396331" y="57944"/>
            <a:ext cx="4351338" cy="7886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1" name="Google Shape;71;p4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2" name="Google Shape;72;p4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3" name="Google Shape;73;p4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pionowy i tekst" type="vertTitleAndTx">
  <p:cSld name="VERTICAL_TITLE_AND_VERTICAL_TEXT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2"/>
          <p:cNvSpPr txBox="1"/>
          <p:nvPr>
            <p:ph type="title"/>
          </p:nvPr>
        </p:nvSpPr>
        <p:spPr>
          <a:xfrm rot="5400000">
            <a:off x="4623593" y="2285206"/>
            <a:ext cx="5811838" cy="197167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6" name="Google Shape;76;p42"/>
          <p:cNvSpPr txBox="1"/>
          <p:nvPr>
            <p:ph idx="1" type="body"/>
          </p:nvPr>
        </p:nvSpPr>
        <p:spPr>
          <a:xfrm rot="5400000">
            <a:off x="623093" y="370681"/>
            <a:ext cx="5811838" cy="58007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77" name="Google Shape;77;p42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8" name="Google Shape;78;p42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79" name="Google Shape;79;p42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tuł i zawartość" type="obj">
  <p:cSld name="OBJECT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1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9" name="Google Shape;19;p31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20" name="Google Shape;20;p31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31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2" name="Google Shape;22;p31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Nagłówek sekcji" type="secHead">
  <p:cSld name="SECTION_HEADER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34"/>
          <p:cNvSpPr txBox="1"/>
          <p:nvPr>
            <p:ph type="title"/>
          </p:nvPr>
        </p:nvSpPr>
        <p:spPr>
          <a:xfrm>
            <a:off x="623888" y="1709739"/>
            <a:ext cx="7886700" cy="2852737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34"/>
          <p:cNvSpPr txBox="1"/>
          <p:nvPr>
            <p:ph idx="1" type="body"/>
          </p:nvPr>
        </p:nvSpPr>
        <p:spPr>
          <a:xfrm>
            <a:off x="623888" y="4589464"/>
            <a:ext cx="78867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solidFill>
                  <a:schemeClr val="dk1"/>
                </a:solidFill>
              </a:defRPr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26" name="Google Shape;26;p34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7" name="Google Shape;27;p34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8" name="Google Shape;28;p34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wa elementy zawartości" type="twoObj">
  <p:cSld name="TWO_OBJECTS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35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1" name="Google Shape;31;p35"/>
          <p:cNvSpPr txBox="1"/>
          <p:nvPr>
            <p:ph idx="1" type="body"/>
          </p:nvPr>
        </p:nvSpPr>
        <p:spPr>
          <a:xfrm>
            <a:off x="6286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2" name="Google Shape;32;p35"/>
          <p:cNvSpPr txBox="1"/>
          <p:nvPr>
            <p:ph idx="2" type="body"/>
          </p:nvPr>
        </p:nvSpPr>
        <p:spPr>
          <a:xfrm>
            <a:off x="4629150" y="1825625"/>
            <a:ext cx="38862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35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4" name="Google Shape;34;p35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5" name="Google Shape;35;p35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orównanie" type="twoTxTwoObj">
  <p:cSld name="TWO_OBJECTS_WITH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6"/>
          <p:cNvSpPr txBox="1"/>
          <p:nvPr>
            <p:ph type="title"/>
          </p:nvPr>
        </p:nvSpPr>
        <p:spPr>
          <a:xfrm>
            <a:off x="629841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8" name="Google Shape;38;p36"/>
          <p:cNvSpPr txBox="1"/>
          <p:nvPr>
            <p:ph idx="1" type="body"/>
          </p:nvPr>
        </p:nvSpPr>
        <p:spPr>
          <a:xfrm>
            <a:off x="629842" y="1681163"/>
            <a:ext cx="3868340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39" name="Google Shape;39;p36"/>
          <p:cNvSpPr txBox="1"/>
          <p:nvPr>
            <p:ph idx="2" type="body"/>
          </p:nvPr>
        </p:nvSpPr>
        <p:spPr>
          <a:xfrm>
            <a:off x="629842" y="2505075"/>
            <a:ext cx="3868340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36"/>
          <p:cNvSpPr txBox="1"/>
          <p:nvPr>
            <p:ph idx="3" type="body"/>
          </p:nvPr>
        </p:nvSpPr>
        <p:spPr>
          <a:xfrm>
            <a:off x="4629150" y="1681163"/>
            <a:ext cx="3887391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1" name="Google Shape;41;p36"/>
          <p:cNvSpPr txBox="1"/>
          <p:nvPr>
            <p:ph idx="4" type="body"/>
          </p:nvPr>
        </p:nvSpPr>
        <p:spPr>
          <a:xfrm>
            <a:off x="4629150" y="2505075"/>
            <a:ext cx="3887391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2" name="Google Shape;42;p36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36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4" name="Google Shape;44;p36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ylko tytuł" type="titleOnly">
  <p:cSld name="TITLE_ONLY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37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7" name="Google Shape;47;p37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8" name="Google Shape;48;p37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9" name="Google Shape;49;p37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usty" type="blank">
  <p:cSld name="BLANK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38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2" name="Google Shape;52;p38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3" name="Google Shape;53;p38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Zawartość z podpisem" type="objTx">
  <p:cSld name="OBJECT_WITH_CAPTION_TEXT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39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6" name="Google Shape;56;p39"/>
          <p:cNvSpPr txBox="1"/>
          <p:nvPr>
            <p:ph idx="1" type="body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318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indent="-4064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indent="-3810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indent="-355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indent="-355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indent="-355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indent="-355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indent="-355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indent="-355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/>
        </p:txBody>
      </p:sp>
      <p:sp>
        <p:nvSpPr>
          <p:cNvPr id="57" name="Google Shape;57;p39"/>
          <p:cNvSpPr txBox="1"/>
          <p:nvPr>
            <p:ph idx="2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58" name="Google Shape;58;p3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59" name="Google Shape;59;p3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0" name="Google Shape;60;p3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braz z podpisem" type="picTx">
  <p:cSld name="PICTURE_WITH_CAPTION_TEXT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0"/>
          <p:cNvSpPr txBox="1"/>
          <p:nvPr>
            <p:ph type="title"/>
          </p:nvPr>
        </p:nvSpPr>
        <p:spPr>
          <a:xfrm>
            <a:off x="629841" y="457200"/>
            <a:ext cx="2949178" cy="1600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3" name="Google Shape;63;p40"/>
          <p:cNvSpPr/>
          <p:nvPr>
            <p:ph idx="2" type="pic"/>
          </p:nvPr>
        </p:nvSpPr>
        <p:spPr>
          <a:xfrm>
            <a:off x="3887391" y="987426"/>
            <a:ext cx="462915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0"/>
          <p:cNvSpPr txBox="1"/>
          <p:nvPr>
            <p:ph idx="1" type="body"/>
          </p:nvPr>
        </p:nvSpPr>
        <p:spPr>
          <a:xfrm>
            <a:off x="629841" y="2057400"/>
            <a:ext cx="2949178" cy="3811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/>
        </p:txBody>
      </p:sp>
      <p:sp>
        <p:nvSpPr>
          <p:cNvPr id="65" name="Google Shape;65;p40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6" name="Google Shape;66;p40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67" name="Google Shape;67;p40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29"/>
          <p:cNvSpPr txBox="1"/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" name="Google Shape;7;p29"/>
          <p:cNvSpPr txBox="1"/>
          <p:nvPr>
            <p:ph idx="1" type="body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Google Shape;8;p29"/>
          <p:cNvSpPr txBox="1"/>
          <p:nvPr>
            <p:ph idx="10" type="dt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Google Shape;9;p29"/>
          <p:cNvSpPr txBox="1"/>
          <p:nvPr>
            <p:ph idx="11" type="ftr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Google Shape;10;p29"/>
          <p:cNvSpPr txBox="1"/>
          <p:nvPr>
            <p:ph idx="12" type="sldNum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-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image" Target="../media/image1.png"/><Relationship Id="rId5" Type="http://schemas.openxmlformats.org/officeDocument/2006/relationships/image" Target="../media/image7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5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5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3.png"/><Relationship Id="rId4" Type="http://schemas.openxmlformats.org/officeDocument/2006/relationships/image" Target="../media/image18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3.png"/><Relationship Id="rId4" Type="http://schemas.openxmlformats.org/officeDocument/2006/relationships/image" Target="../media/image11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13.png"/><Relationship Id="rId4" Type="http://schemas.openxmlformats.org/officeDocument/2006/relationships/image" Target="../media/image1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3.png"/><Relationship Id="rId4" Type="http://schemas.openxmlformats.org/officeDocument/2006/relationships/image" Target="../media/image15.jp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13.png"/><Relationship Id="rId4" Type="http://schemas.openxmlformats.org/officeDocument/2006/relationships/image" Target="../media/image16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0.png"/><Relationship Id="rId4" Type="http://schemas.openxmlformats.org/officeDocument/2006/relationships/image" Target="../media/image12.png"/><Relationship Id="rId5" Type="http://schemas.openxmlformats.org/officeDocument/2006/relationships/hyperlink" Target="https://www.facebook.com/atumenergy/" TargetMode="External"/><Relationship Id="rId6" Type="http://schemas.openxmlformats.org/officeDocument/2006/relationships/image" Target="../media/image1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Obraz zawierający rysunek, zegar&#10;&#10;Opis wygenerowany automatycznie" id="84" name="Google Shape;84;p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7341" y="787481"/>
            <a:ext cx="3398561" cy="818082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"/>
          <p:cNvSpPr txBox="1"/>
          <p:nvPr/>
        </p:nvSpPr>
        <p:spPr>
          <a:xfrm>
            <a:off x="747347" y="2486107"/>
            <a:ext cx="7649400" cy="188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b="0" i="0" lang="pl-PL" sz="36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OZE odpowiedzią na wyzwania energetyczne miasta i jego mieszkańców </a:t>
            </a:r>
            <a:br>
              <a:rPr b="0" i="0" lang="pl-PL" sz="36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endParaRPr b="0" i="0" sz="36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5077597" y="705730"/>
            <a:ext cx="2748468" cy="981595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"/>
          <p:cNvSpPr txBox="1"/>
          <p:nvPr/>
        </p:nvSpPr>
        <p:spPr>
          <a:xfrm>
            <a:off x="1024349" y="4886653"/>
            <a:ext cx="7095300" cy="1601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II Łódzki Panel Obywatelski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 Energetyka w mieście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b="0" i="0" lang="pl-PL" sz="2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 25.03.2023</a:t>
            </a:r>
            <a:endParaRPr b="0" i="0" sz="28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10"/>
          <p:cNvSpPr txBox="1"/>
          <p:nvPr/>
        </p:nvSpPr>
        <p:spPr>
          <a:xfrm>
            <a:off x="672000" y="2415300"/>
            <a:ext cx="7800000" cy="20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Co zyskujemy inwestując </a:t>
            </a:r>
            <a:b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w fotowoltaikę i magazyny energii?</a:t>
            </a:r>
            <a:endParaRPr b="0" i="0" sz="48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1"/>
          <p:cNvSpPr txBox="1"/>
          <p:nvPr/>
        </p:nvSpPr>
        <p:spPr>
          <a:xfrm>
            <a:off x="490674" y="417100"/>
            <a:ext cx="78357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Realna oszczędność dla Twojego domu, instytucji i biznesu!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1" name="Google Shape;151;p11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2" name="Google Shape;152;p11"/>
          <p:cNvSpPr txBox="1"/>
          <p:nvPr/>
        </p:nvSpPr>
        <p:spPr>
          <a:xfrm>
            <a:off x="490674" y="839615"/>
            <a:ext cx="8496009" cy="4314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Mikroinstalacje do 50 kWp to jedno z najwygodniejszych rozwiązań dla domu, firmy czy instytucji. Przy minimalnych formalnościach można: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zmniejszyć rachunki za energię elektryczną,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stać się samowystarczalnym dzięki magazynowaniu energii,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uniezależnić się od dalszych podwyżek prądu i paliw,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zainwestować środki, które po zwrocie z inwestycji można przeznaczyć na inne cele,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skorzystać z dotacji, preferencyjnych kredytów czy leasingu,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odzyskać podatek VAT (firmy),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dołączyć do ekologicznych podmiotów, które zyskują w odbierze społecznym.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13"/>
          <p:cNvSpPr txBox="1"/>
          <p:nvPr/>
        </p:nvSpPr>
        <p:spPr>
          <a:xfrm>
            <a:off x="672000" y="2415300"/>
            <a:ext cx="7800000" cy="20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Co zyskujemy inwestując </a:t>
            </a:r>
            <a:b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w pompy ciepła?</a:t>
            </a:r>
            <a:endParaRPr b="0" i="0" sz="48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14"/>
          <p:cNvSpPr txBox="1"/>
          <p:nvPr/>
        </p:nvSpPr>
        <p:spPr>
          <a:xfrm>
            <a:off x="490675" y="638673"/>
            <a:ext cx="78357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Realna oszczędność dla domu, instytucji publicznej i biznesu!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63" name="Google Shape;163;p14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4"/>
          <p:cNvSpPr txBox="1"/>
          <p:nvPr/>
        </p:nvSpPr>
        <p:spPr>
          <a:xfrm>
            <a:off x="323995" y="1223073"/>
            <a:ext cx="8496009" cy="4314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pl-PL" sz="2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Pompy ciepła</a:t>
            </a:r>
            <a:r>
              <a:rPr b="1" lang="pl-PL" sz="2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bazują na pozyskiwaniu energii ze </a:t>
            </a:r>
            <a:r>
              <a:rPr b="1" lang="pl-PL" sz="2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źródeł</a:t>
            </a:r>
            <a:r>
              <a:rPr b="1" lang="pl-PL" sz="2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odnawialnych - powietrza, gruntu. Polska znajduje się w europejskiej czołówce ich montażu ze względu na ekologiczną i tanią eksploatację.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U</a:t>
            </a: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niezależnienie od dostawców gazu i węgla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Produkcja ciepła jest dużo wyższa niż zużycie energii elektrycznej</a:t>
            </a: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Brak konieczności instalacji komina i wydzielania kotłowni</a:t>
            </a: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Niskie koszty eksploatacji</a:t>
            </a: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Duże możliwości konfiguracji ustawień</a:t>
            </a: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SzPts val="1800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Mogą być zasilane przez panele fotowoltaiczne.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233363"/>
              </a:buClr>
              <a:buSzPts val="1800"/>
              <a:buFont typeface="Ubuntu"/>
              <a:buChar char="•"/>
            </a:pP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Dofinansowania.</a:t>
            </a:r>
            <a:endParaRPr sz="1800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1714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8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15"/>
          <p:cNvSpPr txBox="1"/>
          <p:nvPr/>
        </p:nvSpPr>
        <p:spPr>
          <a:xfrm>
            <a:off x="672000" y="2415300"/>
            <a:ext cx="7800000" cy="20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Co zyskujemy inwestując </a:t>
            </a:r>
            <a:b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w stacje ładowania?</a:t>
            </a:r>
            <a:endParaRPr b="0" i="0" sz="48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16"/>
          <p:cNvSpPr txBox="1"/>
          <p:nvPr/>
        </p:nvSpPr>
        <p:spPr>
          <a:xfrm>
            <a:off x="490675" y="638673"/>
            <a:ext cx="78357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Realna oszczędność dla domu, instytucji publicznej i biznesu!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5" name="Google Shape;175;p16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6"/>
          <p:cNvSpPr txBox="1"/>
          <p:nvPr/>
        </p:nvSpPr>
        <p:spPr>
          <a:xfrm>
            <a:off x="323995" y="1223073"/>
            <a:ext cx="8496009" cy="431493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1" i="0" sz="2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lang="pl-PL" sz="2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Ogólnodostępne ładowarki do aut elektrycznych to znak naszych czasów. Ich mapa cały czas się zagęszcza. Dostępne są w miastach, miasteczkach, ośrodkach turystycznych, a nawet na stacjach benzynowych. Aby były ekologiczne, muszą być zasilane energią słoneczną. Jakie mają zalety?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Rozwój elektrycznej floty aut komunikacji miejskiej;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Rozwój elektromobilności wśród mieszkańców;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Zmniejszenie zanieczyszczenia powietrza i emisji CO2; </a:t>
            </a:r>
            <a:endParaRPr/>
          </a:p>
          <a:p>
            <a:pPr indent="-2857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Char char="•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Uniezależnienie od cen paliw.</a:t>
            </a:r>
            <a:endParaRPr/>
          </a:p>
          <a:p>
            <a:pPr indent="-171450" lvl="0" marL="28575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1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0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7"/>
          <p:cNvSpPr txBox="1"/>
          <p:nvPr/>
        </p:nvSpPr>
        <p:spPr>
          <a:xfrm>
            <a:off x="1024350" y="2370550"/>
            <a:ext cx="7095300" cy="20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pl-PL" sz="48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OZE w </a:t>
            </a:r>
            <a:r>
              <a:rPr lang="pl-PL" sz="48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mieście</a:t>
            </a:r>
            <a:r>
              <a:rPr lang="pl-PL" sz="4800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 - dobre praktyki w Europie</a:t>
            </a:r>
            <a:endParaRPr b="0" i="0" sz="48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8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7" name="Google Shape;187;p18"/>
          <p:cNvSpPr txBox="1"/>
          <p:nvPr/>
        </p:nvSpPr>
        <p:spPr>
          <a:xfrm>
            <a:off x="456059" y="5816601"/>
            <a:ext cx="4115941" cy="43870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3"/>
              </a:buClr>
              <a:buSzPts val="1500"/>
              <a:buFont typeface="Ubuntu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8" name="Google Shape;188;p18"/>
          <p:cNvSpPr txBox="1"/>
          <p:nvPr/>
        </p:nvSpPr>
        <p:spPr>
          <a:xfrm>
            <a:off x="3723775" y="5299224"/>
            <a:ext cx="5268900" cy="7967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1" i="0" sz="14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89" name="Google Shape;189;p18"/>
          <p:cNvSpPr txBox="1"/>
          <p:nvPr/>
        </p:nvSpPr>
        <p:spPr>
          <a:xfrm>
            <a:off x="456050" y="957275"/>
            <a:ext cx="84510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Obowiązkowe instalacje fotowoltaiczne na parkingach we Francji</a:t>
            </a:r>
            <a:endParaRPr b="1" i="0" sz="3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0" name="Google Shape;190;p18"/>
          <p:cNvSpPr txBox="1"/>
          <p:nvPr/>
        </p:nvSpPr>
        <p:spPr>
          <a:xfrm>
            <a:off x="456050" y="2006649"/>
            <a:ext cx="3385200" cy="465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Od przyszłego roku parkingi mieszczące powyżej 80 aut będą miały obowiązek montażu instalacji fotowoltaicznych.</a:t>
            </a:r>
            <a:endParaRPr sz="1800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Francja oblicza, że do sieci energetycznej trafi 11 gigawatów mocy. Jednocześnie przyspieszy to dekarbonizację kraju poprzez wykorzystanie "pustej" przestrzeni miejskiej. </a:t>
            </a:r>
            <a:endParaRPr sz="1800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191" name="Google Shape;191;p18"/>
          <p:cNvPicPr preferRelativeResize="0"/>
          <p:nvPr/>
        </p:nvPicPr>
        <p:blipFill rotWithShape="1">
          <a:blip r:embed="rId4">
            <a:alphaModFix/>
          </a:blip>
          <a:srcRect b="0" l="17041" r="17034" t="0"/>
          <a:stretch/>
        </p:blipFill>
        <p:spPr>
          <a:xfrm>
            <a:off x="3841250" y="2262025"/>
            <a:ext cx="4877639" cy="32517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19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7" name="Google Shape;197;p19"/>
          <p:cNvSpPr txBox="1"/>
          <p:nvPr/>
        </p:nvSpPr>
        <p:spPr>
          <a:xfrm>
            <a:off x="456059" y="5816601"/>
            <a:ext cx="411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3"/>
              </a:buClr>
              <a:buSzPts val="1500"/>
              <a:buFont typeface="Ubuntu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8" name="Google Shape;198;p19"/>
          <p:cNvSpPr txBox="1"/>
          <p:nvPr/>
        </p:nvSpPr>
        <p:spPr>
          <a:xfrm>
            <a:off x="456050" y="1106000"/>
            <a:ext cx="86880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Komunikacja miejska w Barcelonie</a:t>
            </a:r>
            <a:endParaRPr b="1" i="0" sz="3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99" name="Google Shape;199;p19"/>
          <p:cNvSpPr txBox="1"/>
          <p:nvPr/>
        </p:nvSpPr>
        <p:spPr>
          <a:xfrm>
            <a:off x="5895200" y="1658750"/>
            <a:ext cx="29184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Barcelona do 2030 roku planuje całkowicie zrezygnować z autobusów spalinowych </a:t>
            </a:r>
            <a:b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w komunikacji miejskiej. Już teraz znaczna część pojazdów jest elektryczna, ale żeby było to ekologiczne rozwiązanie, to flota musi być zasilana wyłącznie stacjami czerpiącymi energię z fotowoltaiki.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00" name="Google Shape;200;p19"/>
          <p:cNvPicPr preferRelativeResize="0"/>
          <p:nvPr/>
        </p:nvPicPr>
        <p:blipFill rotWithShape="1">
          <a:blip r:embed="rId4">
            <a:alphaModFix/>
          </a:blip>
          <a:srcRect b="0" l="661" r="651" t="0"/>
          <a:stretch/>
        </p:blipFill>
        <p:spPr>
          <a:xfrm>
            <a:off x="378061" y="2054942"/>
            <a:ext cx="5256981" cy="37206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0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20"/>
          <p:cNvSpPr txBox="1"/>
          <p:nvPr/>
        </p:nvSpPr>
        <p:spPr>
          <a:xfrm>
            <a:off x="456059" y="5816601"/>
            <a:ext cx="4116000" cy="43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33363"/>
              </a:buClr>
              <a:buSzPts val="1500"/>
              <a:buFont typeface="Ubuntu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4452300" y="5563112"/>
            <a:ext cx="4691700" cy="67522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456050" y="1001500"/>
            <a:ext cx="86880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Rewitalizacje w Hamburgu</a:t>
            </a:r>
            <a:endParaRPr b="1" i="0" sz="3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09" name="Google Shape;209;p20"/>
          <p:cNvSpPr txBox="1"/>
          <p:nvPr/>
        </p:nvSpPr>
        <p:spPr>
          <a:xfrm>
            <a:off x="607700" y="1642225"/>
            <a:ext cx="38127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M</a:t>
            </a: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iasto konsekwentnie dąży do zielonych rozwiązań. Każda rewitalizacja obszarów miejskich (kompleksów, dzielnic, osiedli) projektowana jest </a:t>
            </a:r>
            <a:b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z uwzględnieniem zasad zrównoważonego rozwoju. Hamburg ogranicza ruch </a:t>
            </a: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samochodowy</a:t>
            </a: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, stawia na samowystarczalność energetyczną zwiększa powierzchnię terenów zielonych i rekreacyjnych dla mieszkańców miasta, inwestuje </a:t>
            </a:r>
            <a:b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w nowoczesny transport publiczny i rowerowy.</a:t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0" name="Google Shape;210;p20"/>
          <p:cNvPicPr preferRelativeResize="0"/>
          <p:nvPr/>
        </p:nvPicPr>
        <p:blipFill rotWithShape="1">
          <a:blip r:embed="rId4">
            <a:alphaModFix/>
          </a:blip>
          <a:srcRect b="0" l="12502" r="12495" t="0"/>
          <a:stretch/>
        </p:blipFill>
        <p:spPr>
          <a:xfrm>
            <a:off x="4512150" y="2011943"/>
            <a:ext cx="4572000" cy="3429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2"/>
          <p:cNvSpPr txBox="1"/>
          <p:nvPr/>
        </p:nvSpPr>
        <p:spPr>
          <a:xfrm>
            <a:off x="968533" y="2629047"/>
            <a:ext cx="7206900" cy="337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Wyzwania: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Ograniczenie zużycia energii – dążenie do samowystarczalności energetycznej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Poprawa jakości powietrza (smog)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Termomodernizacja budynków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Ograniczenie zużycia energii przez jednostki miejskie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Dekarbonizacja systemu ciepłowniczego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Edukacja mieszkańców (np. Łódzki Dekalog Oszczędzania) </a:t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3" name="Google Shape;93;p2"/>
          <p:cNvSpPr txBox="1"/>
          <p:nvPr/>
        </p:nvSpPr>
        <p:spPr>
          <a:xfrm>
            <a:off x="581859" y="1480533"/>
            <a:ext cx="7980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Miasta – ważny element transformacji energetycznej Polski 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21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6" name="Google Shape;216;p21"/>
          <p:cNvSpPr txBox="1"/>
          <p:nvPr/>
        </p:nvSpPr>
        <p:spPr>
          <a:xfrm>
            <a:off x="741186" y="5599975"/>
            <a:ext cx="4922195" cy="60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t/>
            </a:r>
            <a:endParaRPr b="1" i="0" sz="1200" u="none" cap="none" strike="noStrike">
              <a:solidFill>
                <a:srgbClr val="002060"/>
              </a:solidFill>
              <a:highlight>
                <a:srgbClr val="FFFFFF"/>
              </a:highlight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7" name="Google Shape;217;p21"/>
          <p:cNvSpPr txBox="1"/>
          <p:nvPr/>
        </p:nvSpPr>
        <p:spPr>
          <a:xfrm>
            <a:off x="456050" y="957275"/>
            <a:ext cx="86880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Zielona Genewa - polityka smart cities</a:t>
            </a:r>
            <a:endParaRPr b="1" i="0" sz="3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18" name="Google Shape;218;p21"/>
          <p:cNvSpPr txBox="1"/>
          <p:nvPr/>
        </p:nvSpPr>
        <p:spPr>
          <a:xfrm>
            <a:off x="5473175" y="1603275"/>
            <a:ext cx="34620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Genewa ma szczególną politykę zazieleniania tkanki miejskiej. Każda wolna przestrzeń należąca do miasta zostaje natychmiast zagospodarowana - nieużytki, ulice, dachy, fasady budynków oraz wejścia do klatek schodowych. Oprócz tego, zgodnie z założeniami rozwoju  inteligentnych miast (smart cities), zmodernizowano komunikację miejską </a:t>
            </a:r>
            <a:b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i zwiększono znacząco udział odnawialnych źródeł energii.</a:t>
            </a:r>
            <a:endParaRPr b="0" i="0" sz="22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19" name="Google Shape;219;p21"/>
          <p:cNvPicPr preferRelativeResize="0"/>
          <p:nvPr/>
        </p:nvPicPr>
        <p:blipFill rotWithShape="1">
          <a:blip r:embed="rId4">
            <a:alphaModFix/>
          </a:blip>
          <a:srcRect b="0" l="11039" r="0" t="0"/>
          <a:stretch/>
        </p:blipFill>
        <p:spPr>
          <a:xfrm>
            <a:off x="538292" y="1807475"/>
            <a:ext cx="4650658" cy="34879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22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5" name="Google Shape;225;p22"/>
          <p:cNvSpPr txBox="1"/>
          <p:nvPr/>
        </p:nvSpPr>
        <p:spPr>
          <a:xfrm>
            <a:off x="456050" y="957275"/>
            <a:ext cx="86880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pl-PL" sz="30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Tallinn, Estonia - Zielona Stolica Europy 2023</a:t>
            </a:r>
            <a:endParaRPr b="1" i="0" sz="30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226" name="Google Shape;226;p22"/>
          <p:cNvSpPr txBox="1"/>
          <p:nvPr/>
        </p:nvSpPr>
        <p:spPr>
          <a:xfrm>
            <a:off x="456050" y="1468600"/>
            <a:ext cx="7995000" cy="2171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W ostatnich latach Tallin zmniejszył poziom zanieczyszczenia hałasem, poprawił znacznie jakość wody, magazynuje wodę deszczową, </a:t>
            </a: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udostępnił</a:t>
            </a:r>
            <a:r>
              <a:rPr lang="pl-PL" sz="18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 bezpłatną komunikację miejską  i gospodaruje rozważnie publicznymi gruntami. Oprócz tego do 2030 roku chce osiągnąć 65% udziału zielonej energii w elektroenergetyce, ale także w ciepłownictwie i transporcie. Ostatecznie miasto ma stać się stolicą zasilaną w 100% z OZE.</a:t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27" name="Google Shape;227;p22"/>
          <p:cNvPicPr preferRelativeResize="0"/>
          <p:nvPr/>
        </p:nvPicPr>
        <p:blipFill rotWithShape="1">
          <a:blip r:embed="rId4">
            <a:alphaModFix/>
          </a:blip>
          <a:srcRect b="0" l="0" r="0" t="41424"/>
          <a:stretch/>
        </p:blipFill>
        <p:spPr>
          <a:xfrm>
            <a:off x="1309038" y="3639700"/>
            <a:ext cx="6113974" cy="26858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8"/>
          <p:cNvSpPr txBox="1"/>
          <p:nvPr/>
        </p:nvSpPr>
        <p:spPr>
          <a:xfrm>
            <a:off x="2000403" y="2980063"/>
            <a:ext cx="5143200" cy="4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</a:pPr>
            <a:r>
              <a:rPr b="0" i="0" lang="pl-PL" sz="27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Zapraszamy do współpracy!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3" name="Google Shape;233;p28"/>
          <p:cNvSpPr txBox="1"/>
          <p:nvPr/>
        </p:nvSpPr>
        <p:spPr>
          <a:xfrm>
            <a:off x="1841100" y="3715910"/>
            <a:ext cx="2730900" cy="123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www.atumenergy.pl</a:t>
            </a:r>
            <a:endParaRPr b="0" i="0" sz="1800" u="none" cap="none" strike="noStrike">
              <a:solidFill>
                <a:schemeClr val="lt1"/>
              </a:solidFill>
              <a:latin typeface="Ubuntu Medium"/>
              <a:ea typeface="Ubuntu Medium"/>
              <a:cs typeface="Ubuntu Medium"/>
              <a:sym typeface="Ubuntu Medium"/>
            </a:endParaRPr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tel.:  508 124 065</a:t>
            </a:r>
            <a:r>
              <a:rPr b="0" i="0" lang="pl-PL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pl-PL" sz="18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atum@atumenergy.pl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34" name="Google Shape;234;p28"/>
          <p:cNvSpPr txBox="1"/>
          <p:nvPr/>
        </p:nvSpPr>
        <p:spPr>
          <a:xfrm>
            <a:off x="5005125" y="3808050"/>
            <a:ext cx="2730900" cy="1960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Atum Energy Sp. z o.o.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93-348 Łódź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rial"/>
              <a:buNone/>
            </a:pPr>
            <a:r>
              <a:rPr b="0" i="0" lang="pl-PL" sz="1800" u="none" cap="none" strike="noStrike">
                <a:solidFill>
                  <a:schemeClr val="lt1"/>
                </a:solidFill>
                <a:latin typeface="Ubuntu Medium"/>
                <a:ea typeface="Ubuntu Medium"/>
                <a:cs typeface="Ubuntu Medium"/>
                <a:sym typeface="Ubuntu Medium"/>
              </a:rPr>
              <a:t>ul. Demokratyczna 117</a:t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Obraz zawierający rysunek, zegar&#10;&#10;Opis wygenerowany automatycznie" id="235" name="Google Shape;235;p2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748554" y="1415846"/>
            <a:ext cx="2895851" cy="703062"/>
          </a:xfrm>
          <a:prstGeom prst="rect">
            <a:avLst/>
          </a:prstGeom>
          <a:noFill/>
          <a:ln>
            <a:noFill/>
          </a:ln>
        </p:spPr>
      </p:pic>
      <p:sp>
        <p:nvSpPr>
          <p:cNvPr id="236" name="Google Shape;236;p28"/>
          <p:cNvSpPr txBox="1"/>
          <p:nvPr/>
        </p:nvSpPr>
        <p:spPr>
          <a:xfrm>
            <a:off x="1507850" y="5196175"/>
            <a:ext cx="7337100" cy="85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0" i="0" lang="pl-PL" sz="2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     </a:t>
            </a:r>
            <a:r>
              <a:rPr b="1" i="0" lang="pl-PL" sz="2400" u="sng" cap="none" strike="noStrike">
                <a:solidFill>
                  <a:srgbClr val="FFFFFF"/>
                </a:solidFill>
                <a:latin typeface="Ubuntu"/>
                <a:ea typeface="Ubuntu"/>
                <a:cs typeface="Ubuntu"/>
                <a:sym typeface="Ubuntu"/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www.facebook.com/atumenergy/</a:t>
            </a:r>
            <a:endParaRPr b="1" i="0" sz="2400" u="none" cap="none" strike="noStrike">
              <a:solidFill>
                <a:srgbClr val="FFFFFF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pic>
        <p:nvPicPr>
          <p:cNvPr id="237" name="Google Shape;237;p2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4392435" y="1140866"/>
            <a:ext cx="2895851" cy="10364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"/>
          <p:cNvSpPr txBox="1"/>
          <p:nvPr/>
        </p:nvSpPr>
        <p:spPr>
          <a:xfrm>
            <a:off x="1112999" y="2751960"/>
            <a:ext cx="6918000" cy="24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Rozwiązania, które daje branża </a:t>
            </a:r>
            <a:r>
              <a:rPr b="1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Odnawialnych Źródeł Energii </a:t>
            </a: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to najlepsza z możliwych dróg, jaką może obrać miasto w dążeniu do sprostania wyzwaniom transformacji energetycznej. Łączą </a:t>
            </a:r>
            <a:b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w sobie </a:t>
            </a:r>
            <a:r>
              <a:rPr b="1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ekologię i oszczędność, jednocześnie pozwalają na uniezależnienie miasta od opierania energetyki tylko na paliwach kopalnych</a:t>
            </a:r>
            <a:r>
              <a:rPr b="0" i="0" lang="pl-PL" sz="18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. </a:t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1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1" i="0" sz="3600" u="none" cap="none" strike="noStrike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18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99" name="Google Shape;99;p3"/>
          <p:cNvSpPr txBox="1"/>
          <p:nvPr/>
        </p:nvSpPr>
        <p:spPr>
          <a:xfrm>
            <a:off x="581853" y="1422390"/>
            <a:ext cx="7980300" cy="75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Oszczędność i samowystarczalność są wpisane w </a:t>
            </a:r>
            <a:r>
              <a:rPr b="1" i="0" lang="pl-PL" sz="3000" u="none" cap="none" strike="noStrike">
                <a:solidFill>
                  <a:srgbClr val="38761D"/>
                </a:solidFill>
                <a:latin typeface="Ubuntu"/>
                <a:ea typeface="Ubuntu"/>
                <a:cs typeface="Ubuntu"/>
                <a:sym typeface="Ubuntu"/>
              </a:rPr>
              <a:t>ekologię</a:t>
            </a: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!</a:t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3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4"/>
          <p:cNvSpPr txBox="1"/>
          <p:nvPr/>
        </p:nvSpPr>
        <p:spPr>
          <a:xfrm>
            <a:off x="1113000" y="2546555"/>
            <a:ext cx="6918000" cy="24815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Instalacje fotowoltaiczne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Magazyny energii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Pompy ciepła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Stacje ładowania aut elektrycznych zasilane </a:t>
            </a:r>
            <a:r>
              <a:rPr b="1" lang="pl-PL" sz="20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energią</a:t>
            </a: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 słoneczną np. carporty </a:t>
            </a:r>
            <a:endParaRPr b="1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ctr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1" i="0" sz="4000" u="none" cap="none" strike="noStrike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05" name="Google Shape;105;p4"/>
          <p:cNvSpPr txBox="1"/>
          <p:nvPr/>
        </p:nvSpPr>
        <p:spPr>
          <a:xfrm>
            <a:off x="5" y="1624901"/>
            <a:ext cx="79803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TECHNOLOGIE OZE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5"/>
          <p:cNvSpPr txBox="1"/>
          <p:nvPr/>
        </p:nvSpPr>
        <p:spPr>
          <a:xfrm>
            <a:off x="675100" y="625800"/>
            <a:ext cx="78357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i="0" lang="pl-PL" sz="30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Inwestycja w ekologię 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" name="Google Shape;111;p5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2" name="Google Shape;112;p5"/>
          <p:cNvSpPr txBox="1"/>
          <p:nvPr/>
        </p:nvSpPr>
        <p:spPr>
          <a:xfrm>
            <a:off x="423775" y="3940550"/>
            <a:ext cx="6923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rPr b="1" i="0" lang="pl-PL" sz="24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Co czeka nas w branży w najbliższym czasie?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" name="Google Shape;113;p5"/>
          <p:cNvSpPr txBox="1"/>
          <p:nvPr/>
        </p:nvSpPr>
        <p:spPr>
          <a:xfrm>
            <a:off x="490675" y="1348450"/>
            <a:ext cx="8020200" cy="1737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Ochrona </a:t>
            </a:r>
            <a:r>
              <a:rPr b="1"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środowiska 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i polityka </a:t>
            </a:r>
            <a:r>
              <a:rPr b="1"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proekologiczna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przestaj</a:t>
            </a:r>
            <a:r>
              <a:rPr b="1"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ą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być trendem,</a:t>
            </a: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b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</a:b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a staje się koniecznością! 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To od nas zależy jak</a:t>
            </a:r>
            <a:r>
              <a:rPr b="1"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ą jakość życia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zostawimy naszym </a:t>
            </a:r>
            <a:r>
              <a:rPr b="1"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potomkom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!</a:t>
            </a:r>
            <a:endParaRPr b="1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Od 2019 roku rozpoczęło się w Polsce nowe podejście do energetyki, na czym zyskują nie tylko osoby prywatne, ale również przedsiębiorstwa czy gospodarstwa rolne. 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b="1" lang="pl-PL" sz="18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To trzeba zrobić</a:t>
            </a:r>
            <a:r>
              <a:rPr b="1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już teraz!</a:t>
            </a:r>
            <a:endParaRPr b="1" i="0" sz="18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14" name="Google Shape;114;p5"/>
          <p:cNvSpPr txBox="1"/>
          <p:nvPr/>
        </p:nvSpPr>
        <p:spPr>
          <a:xfrm>
            <a:off x="1461300" y="4308050"/>
            <a:ext cx="6831000" cy="1504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Ubuntu"/>
              <a:buChar char="●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coraz większe zainteresowanie energią odnawialną, powstawanie mnóstwa nowych firm;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Ubuntu"/>
              <a:buChar char="●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zwiększenie dotacji na pozyskiwanie zielonej energii;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429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chemeClr val="accent4"/>
              </a:buClr>
              <a:buSzPts val="1800"/>
              <a:buFont typeface="Ubuntu"/>
              <a:buChar char="●"/>
            </a:pPr>
            <a:r>
              <a:rPr b="0" i="0" lang="pl-PL" sz="18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jeszcze większe podwyżki cen za energię elektryczną i gaz.</a:t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6"/>
          <p:cNvSpPr txBox="1"/>
          <p:nvPr/>
        </p:nvSpPr>
        <p:spPr>
          <a:xfrm>
            <a:off x="1079700" y="707075"/>
            <a:ext cx="7835700" cy="1168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3"/>
              </a:buClr>
              <a:buSzPts val="2700"/>
              <a:buFont typeface="Ubuntu"/>
              <a:buNone/>
            </a:pPr>
            <a:r>
              <a:rPr b="1" i="0" lang="pl-PL" sz="2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Jak zacząć inwestować w fotowoltaikę </a:t>
            </a:r>
            <a:endParaRPr b="1" i="0" sz="2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233363"/>
              </a:buClr>
              <a:buSzPts val="2700"/>
              <a:buFont typeface="Ubuntu"/>
              <a:buNone/>
            </a:pPr>
            <a:r>
              <a:rPr b="1" i="0" lang="pl-PL" sz="2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i dlaczego nazywamy to inwestycją?</a:t>
            </a:r>
            <a:endParaRPr b="0" i="0" sz="2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" name="Google Shape;120;p6"/>
          <p:cNvSpPr/>
          <p:nvPr/>
        </p:nvSpPr>
        <p:spPr>
          <a:xfrm flipH="1" rot="10800000">
            <a:off x="-741436" y="1364328"/>
            <a:ext cx="1080006" cy="443145"/>
          </a:xfrm>
          <a:prstGeom prst="flowChartInputOutput">
            <a:avLst/>
          </a:prstGeom>
          <a:solidFill>
            <a:srgbClr val="233363"/>
          </a:soli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506193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1" name="Google Shape;121;p6"/>
          <p:cNvSpPr txBox="1"/>
          <p:nvPr/>
        </p:nvSpPr>
        <p:spPr>
          <a:xfrm>
            <a:off x="597600" y="3429000"/>
            <a:ext cx="7341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i="0" lang="pl-PL" sz="16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Wszystko uzależnione jest od trzech czynników:</a:t>
            </a:r>
            <a:endParaRPr b="1" i="0" sz="16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600"/>
              <a:buFont typeface="Ubuntu"/>
              <a:buChar char="●"/>
            </a:pPr>
            <a:r>
              <a:rPr b="0" i="0" lang="pl-PL" sz="16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wielkość instalacji i zużycie prądu;</a:t>
            </a:r>
            <a:endParaRPr b="0" i="0" sz="16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600"/>
              <a:buFont typeface="Ubuntu"/>
              <a:buChar char="●"/>
            </a:pPr>
            <a:r>
              <a:rPr b="0" i="0" lang="pl-PL" sz="16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dofinansowanie, które możemy otrzymać na inwestycję                                w odnawialne źródła energii;</a:t>
            </a:r>
            <a:endParaRPr b="0" i="0" sz="16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30200" lvl="0" marL="45720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600"/>
              <a:buFont typeface="Ubuntu"/>
              <a:buChar char="●"/>
            </a:pPr>
            <a:r>
              <a:rPr b="0" i="0" lang="pl-PL" sz="16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aktualne ceny prądu i paliw -  w dobie ich gwałtownego wzrostu, inwestycja zwraca się znacznie szybciej.</a:t>
            </a:r>
            <a:endParaRPr b="0" i="0" sz="16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2" name="Google Shape;122;p6"/>
          <p:cNvSpPr txBox="1"/>
          <p:nvPr/>
        </p:nvSpPr>
        <p:spPr>
          <a:xfrm>
            <a:off x="1110150" y="1875875"/>
            <a:ext cx="6923700" cy="36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rPr b="1" i="0" lang="pl-PL" sz="20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10 lat? </a:t>
            </a:r>
            <a:endParaRPr b="1" i="0" sz="2000" u="none" cap="none" strike="noStrike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rPr b="1" i="0" lang="pl-PL" sz="20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8 lat? </a:t>
            </a:r>
            <a:endParaRPr b="1" i="0" sz="2000" u="none" cap="none" strike="noStrike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rPr b="1" i="0" lang="pl-PL" sz="20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5 lat czy szybciej? </a:t>
            </a:r>
            <a:endParaRPr b="1" i="0" sz="2000" u="none" cap="none" strike="noStrike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rPr b="1" i="0" lang="pl-PL" sz="20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Kiedy zwróci się instalacja?</a:t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"/>
          <p:cNvSpPr txBox="1"/>
          <p:nvPr/>
        </p:nvSpPr>
        <p:spPr>
          <a:xfrm>
            <a:off x="457200" y="1449825"/>
            <a:ext cx="7886700" cy="525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17500" lvl="0" marL="45720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0" i="0" lang="pl-PL" sz="14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Instalacja fotowoltaiczna </a:t>
            </a:r>
            <a:r>
              <a:rPr b="1" i="0" lang="pl-PL" sz="14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zaczyna pracować natychmiast</a:t>
            </a:r>
            <a:r>
              <a:rPr b="0" i="0" lang="pl-PL" sz="14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 po podłączeniu do sieci.</a:t>
            </a:r>
            <a:endParaRPr b="0" i="0" sz="14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Realne zyski 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widoczne są na rachunkach za energię elektryczną.</a:t>
            </a:r>
            <a:endParaRPr b="0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Dom i firma są 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niezależne od cen dostawców energii elektrycznej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, a instalacja stanowi najlepsze zabezpieczenie stabilności rachunków i faktur.</a:t>
            </a:r>
            <a:endParaRPr b="0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Instalacje fotowoltaiczne mogą stać się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zabezpieczeniem przed tzw. black out.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</a:t>
            </a:r>
            <a:endParaRPr b="0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Najlepszym 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wsparciem dla energetyki konwencjonalnej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jest właśnie energetyka słoneczna, a nie wiatrowa.</a:t>
            </a:r>
            <a:endParaRPr b="0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Produkcja energii elektrycznej z energii słonecznej 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nie powoduje emisji szkodliwych zanieczyszczeń do atmosfery 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i 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nie wytwarza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niebezpiecznych dla zdrowia 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substancji chemicznych.</a:t>
            </a:r>
            <a:endParaRPr b="1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Nie posiadają pola elektromagnetycznego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, a panele wykonane są z krzemu, który powszechnie występuje w przyrodzie.</a:t>
            </a:r>
            <a:endParaRPr b="0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Ich działanie obliczone jest na 25-30 lat, ale </a:t>
            </a: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mogą wytwarzać prąd znacznie dłużej.</a:t>
            </a:r>
            <a:endParaRPr b="1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7500" lvl="0" marL="457200" marR="0" rtl="0" algn="l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F2DD07"/>
              </a:buClr>
              <a:buSzPts val="1400"/>
              <a:buFont typeface="Ubuntu"/>
              <a:buChar char="●"/>
            </a:pPr>
            <a:r>
              <a:rPr b="1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Nadwyżka energii elektrycznej</a:t>
            </a:r>
            <a:r>
              <a:rPr b="0" i="0" lang="pl-PL" sz="1400" u="none" cap="none" strike="noStrike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 jest sprzedawana, a następnie odkupywana na zasadzie net billingu, warto zwiększać autokonsumpcję.</a:t>
            </a:r>
            <a:endParaRPr b="0" i="0" sz="1400" u="none" cap="none" strike="noStrike">
              <a:solidFill>
                <a:srgbClr val="233363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28" name="Google Shape;128;p7"/>
          <p:cNvSpPr txBox="1"/>
          <p:nvPr/>
        </p:nvSpPr>
        <p:spPr>
          <a:xfrm>
            <a:off x="557175" y="609600"/>
            <a:ext cx="7048500" cy="64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b="1" i="0" lang="pl-PL" sz="24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10 zalet instalacji fotowoltaicznych, </a:t>
            </a:r>
            <a:endParaRPr b="1" i="0" sz="2400" u="none" cap="none" strike="noStrike">
              <a:solidFill>
                <a:schemeClr val="accent4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rPr b="1" i="0" lang="pl-PL" sz="2400" u="none" cap="none" strike="noStrike">
                <a:solidFill>
                  <a:schemeClr val="accent4"/>
                </a:solidFill>
                <a:latin typeface="Ubuntu"/>
                <a:ea typeface="Ubuntu"/>
                <a:cs typeface="Ubuntu"/>
                <a:sym typeface="Ubuntu"/>
              </a:rPr>
              <a:t>czyli jak oszczędzać w ekologiczny sposób?</a:t>
            </a:r>
            <a:endParaRPr b="0" i="0" sz="2400" u="none" cap="none" strike="noStrike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8"/>
          <p:cNvSpPr txBox="1"/>
          <p:nvPr/>
        </p:nvSpPr>
        <p:spPr>
          <a:xfrm>
            <a:off x="1024350" y="2415300"/>
            <a:ext cx="7095300" cy="202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Władze samorządowe </a:t>
            </a:r>
            <a:b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</a:br>
            <a:r>
              <a:rPr b="0" i="0" lang="pl-PL" sz="4800" u="none" cap="none" strike="noStrike">
                <a:solidFill>
                  <a:srgbClr val="FFFFFF"/>
                </a:solidFill>
                <a:latin typeface="Ubuntu Medium"/>
                <a:ea typeface="Ubuntu Medium"/>
                <a:cs typeface="Ubuntu Medium"/>
                <a:sym typeface="Ubuntu Medium"/>
              </a:rPr>
              <a:t>a branża OZE?</a:t>
            </a:r>
            <a:endParaRPr b="0" i="0" sz="4800" u="none" cap="none" strike="noStrike">
              <a:solidFill>
                <a:srgbClr val="FFFFFF"/>
              </a:solidFill>
              <a:latin typeface="Ubuntu Medium"/>
              <a:ea typeface="Ubuntu Medium"/>
              <a:cs typeface="Ubuntu Medium"/>
              <a:sym typeface="Ubuntu Medium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9"/>
          <p:cNvSpPr txBox="1"/>
          <p:nvPr/>
        </p:nvSpPr>
        <p:spPr>
          <a:xfrm>
            <a:off x="532897" y="3525456"/>
            <a:ext cx="7746000" cy="2481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85750" lvl="0" marL="285750" marR="0" rtl="0" algn="l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zapisy Miejskich Planów Zagospodarowania Przestrzennego, </a:t>
            </a:r>
            <a:endParaRPr/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praca nad budowaniem świadomych uczestników rynku zarządzania energią, </a:t>
            </a:r>
            <a:endParaRPr b="1" sz="2000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3111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2000"/>
              <a:buFont typeface="Ubuntu"/>
              <a:buChar char="-"/>
            </a:pPr>
            <a:r>
              <a:rPr b="1" lang="pl-PL" sz="20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miejskie inwestycje w ekologię,</a:t>
            </a:r>
            <a:endParaRPr b="1" sz="2000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zapobieganie zjawiskom tzw.blackoutu,</a:t>
            </a:r>
            <a:endParaRPr b="1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-285750" lvl="0" marL="28575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Arial"/>
              <a:buChar char="-"/>
            </a:pPr>
            <a:r>
              <a:rPr b="1" i="0" lang="pl-PL" sz="2000" u="none" cap="none" strike="noStrike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edukacja i budowanie postaw proekologicznych</a:t>
            </a:r>
            <a:r>
              <a:rPr b="1" lang="pl-PL" sz="2000">
                <a:solidFill>
                  <a:srgbClr val="002060"/>
                </a:solidFill>
                <a:latin typeface="Ubuntu"/>
                <a:ea typeface="Ubuntu"/>
                <a:cs typeface="Ubuntu"/>
                <a:sym typeface="Ubuntu"/>
              </a:rPr>
              <a:t>.</a:t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17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just">
              <a:lnSpc>
                <a:spcPct val="13125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1600"/>
              <a:buFont typeface="Ubuntu"/>
              <a:buNone/>
            </a:pPr>
            <a:r>
              <a:t/>
            </a:r>
            <a:endParaRPr b="0" i="0" sz="2000" u="none" cap="none" strike="noStrike">
              <a:solidFill>
                <a:srgbClr val="00206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  <p:sp>
        <p:nvSpPr>
          <p:cNvPr id="139" name="Google Shape;139;p9"/>
          <p:cNvSpPr txBox="1"/>
          <p:nvPr/>
        </p:nvSpPr>
        <p:spPr>
          <a:xfrm>
            <a:off x="345906" y="1021070"/>
            <a:ext cx="8325900" cy="1140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FFC000"/>
                </a:solidFill>
                <a:latin typeface="Ubuntu"/>
                <a:ea typeface="Ubuntu"/>
                <a:cs typeface="Ubuntu"/>
                <a:sym typeface="Ubuntu"/>
              </a:rPr>
              <a:t>JAK MIASTO MOŻE POMÓC 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1" i="0" lang="pl-PL" sz="3000" u="none" cap="none" strike="noStrike">
                <a:solidFill>
                  <a:srgbClr val="FFC000"/>
                </a:solidFill>
                <a:latin typeface="Ubuntu"/>
                <a:ea typeface="Ubuntu"/>
                <a:cs typeface="Ubuntu"/>
                <a:sym typeface="Ubuntu"/>
              </a:rPr>
              <a:t>W ROZWOJU </a:t>
            </a:r>
            <a:r>
              <a:rPr b="1" lang="pl-PL" sz="3000">
                <a:solidFill>
                  <a:srgbClr val="FFC000"/>
                </a:solidFill>
                <a:latin typeface="Ubuntu"/>
                <a:ea typeface="Ubuntu"/>
                <a:cs typeface="Ubuntu"/>
                <a:sym typeface="Ubuntu"/>
              </a:rPr>
              <a:t>EKOLOGII</a:t>
            </a:r>
            <a:r>
              <a:rPr b="1" i="0" lang="pl-PL" sz="3000" u="none" cap="none" strike="noStrike">
                <a:solidFill>
                  <a:srgbClr val="FFC000"/>
                </a:solidFill>
                <a:latin typeface="Ubuntu"/>
                <a:ea typeface="Ubuntu"/>
                <a:cs typeface="Ubuntu"/>
                <a:sym typeface="Ubuntu"/>
              </a:rPr>
              <a:t>?</a:t>
            </a:r>
            <a:endParaRPr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9"/>
          <p:cNvSpPr txBox="1"/>
          <p:nvPr/>
        </p:nvSpPr>
        <p:spPr>
          <a:xfrm>
            <a:off x="474900" y="2161675"/>
            <a:ext cx="80679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1" lang="pl-PL" sz="2400">
                <a:solidFill>
                  <a:srgbClr val="233363"/>
                </a:solidFill>
                <a:latin typeface="Ubuntu"/>
                <a:ea typeface="Ubuntu"/>
                <a:cs typeface="Ubuntu"/>
                <a:sym typeface="Ubuntu"/>
              </a:rPr>
              <a:t>Miasta mają do odegrania ważną rolę w ograniczaniu emisji gazów cieplarnianych. Które z sektorów są najważniejsze?</a:t>
            </a:r>
            <a:endParaRPr b="0" i="0" sz="24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000000"/>
              </a:solidFill>
              <a:latin typeface="Ubuntu"/>
              <a:ea typeface="Ubuntu"/>
              <a:cs typeface="Ubuntu"/>
              <a:sym typeface="Ubuntu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Motyw pakietu Office">
  <a:themeElements>
    <a:clrScheme name="Motyw pakietu 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Barbara Woźniak</dc:creator>
</cp:coreProperties>
</file>