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16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37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00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6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1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179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28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60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81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60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653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!!Arc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04195E3-7BEA-CD4E-01C3-9D9CF3947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742" y="2702778"/>
            <a:ext cx="442596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pl-PL" sz="1600" strike="sngStrike" dirty="0"/>
              <a:t>Co ma piernik do wiatraka</a:t>
            </a:r>
            <a:br>
              <a:rPr lang="pl-PL" sz="3300" dirty="0"/>
            </a:br>
            <a:r>
              <a:rPr lang="pl-PL" sz="5400" dirty="0"/>
              <a:t>Co ma priorytet dla tramwajów do emisji CO2</a:t>
            </a:r>
            <a:endParaRPr lang="en-GB" sz="33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1C3F569-55C8-25F2-C5F2-9D4CEE519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742" y="5211481"/>
            <a:ext cx="4425962" cy="1655762"/>
          </a:xfrm>
        </p:spPr>
        <p:txBody>
          <a:bodyPr>
            <a:normAutofit/>
          </a:bodyPr>
          <a:lstStyle/>
          <a:p>
            <a:pPr algn="l"/>
            <a:r>
              <a:rPr lang="pl-PL" sz="2800" dirty="0"/>
              <a:t>Kosma Nykiel</a:t>
            </a:r>
          </a:p>
          <a:p>
            <a:pPr algn="l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6B6134-5647-398E-4AA8-ACF9C54EC5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29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15" name="!!Rectangle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!!Oval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D51BB09C-4C65-9DBA-4F96-FB7C4CF0B1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6" y="5815160"/>
            <a:ext cx="1771453" cy="93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8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EAEE31-B12F-A7F3-D279-307C3EF37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 priorytetu dla tramwajów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47AE6A-820F-4F02-D661-6F9F31B6C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Oszczędność czasu pasażerów</a:t>
            </a:r>
          </a:p>
          <a:p>
            <a:r>
              <a:rPr lang="pl-PL" dirty="0"/>
              <a:t>Wyższa konkurencyjność transportu zbiorowego -&gt; większa szansa na przesiadkę z samochodu na zbiorkom -&gt; zmniejszenie emisji z transportu prywatnego</a:t>
            </a:r>
          </a:p>
          <a:p>
            <a:r>
              <a:rPr lang="pl-PL" dirty="0"/>
              <a:t>Oszczędność energii przez MPK -&gt; niższy ślad węglowy</a:t>
            </a:r>
          </a:p>
          <a:p>
            <a:r>
              <a:rPr lang="pl-PL" dirty="0"/>
              <a:t>Oszczędność na taborze i brygadach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braz 3" descr="Obraz zawierający tekst&#10;&#10;Opis wygenerowany automatycznie">
            <a:extLst>
              <a:ext uri="{FF2B5EF4-FFF2-40B4-BE49-F238E27FC236}">
                <a16:creationId xmlns:a16="http://schemas.microsoft.com/office/drawing/2014/main" id="{A72BCA5E-70F8-4693-F9D8-E7EA9ADB6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6" y="5815160"/>
            <a:ext cx="1771453" cy="93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0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49B605-2967-CDD4-0091-F4A7165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dobrze stworzyć priorytet?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544D7F-C350-F658-0B7B-93F84647B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4481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Indywidualne dostosowanie sygnalizacji na każdym skrzyżowaniu</a:t>
            </a:r>
          </a:p>
          <a:p>
            <a:r>
              <a:rPr lang="pl-PL" dirty="0"/>
              <a:t>Znaleźć lokalizacje, które generują największe straty czasu i przeprojektować sygnalizacje świetlne. </a:t>
            </a:r>
          </a:p>
          <a:p>
            <a:r>
              <a:rPr lang="pl-PL" dirty="0"/>
              <a:t>Zadbać, by nie zaczynać inwestycji od takich miejsc, które są bardzo obciążone ruchem indywidualnym albo nie wybierać lokalizacji, które są mocno wyeksponowane, np. sygnalizacji w samych centrach miast.</a:t>
            </a:r>
          </a:p>
          <a:p>
            <a:r>
              <a:rPr lang="pl-PL" dirty="0"/>
              <a:t>Prawidłowe wytypowanie korytarza z inwentaryzacją skrzyżowań</a:t>
            </a:r>
          </a:p>
          <a:p>
            <a:r>
              <a:rPr lang="pl-PL" dirty="0"/>
              <a:t>Odpowiednie umiejscowienie detektorów tramwajów</a:t>
            </a:r>
          </a:p>
          <a:p>
            <a:r>
              <a:rPr lang="pl-PL" dirty="0"/>
              <a:t>Zarządzanie systemem in-</a:t>
            </a:r>
            <a:r>
              <a:rPr lang="pl-PL" dirty="0" err="1"/>
              <a:t>house</a:t>
            </a:r>
            <a:r>
              <a:rPr lang="pl-PL" dirty="0"/>
              <a:t>, a nie podzlecanie firmom</a:t>
            </a:r>
          </a:p>
          <a:p>
            <a:r>
              <a:rPr lang="pl-PL" dirty="0"/>
              <a:t>ODWAŻNA DECYZJA POLITYCZNA</a:t>
            </a:r>
            <a:endParaRPr lang="en-GB" dirty="0"/>
          </a:p>
        </p:txBody>
      </p:sp>
      <p:pic>
        <p:nvPicPr>
          <p:cNvPr id="4" name="Obraz 3" descr="Obraz zawierający tekst&#10;&#10;Opis wygenerowany automatycznie">
            <a:extLst>
              <a:ext uri="{FF2B5EF4-FFF2-40B4-BE49-F238E27FC236}">
                <a16:creationId xmlns:a16="http://schemas.microsoft.com/office/drawing/2014/main" id="{8BEA704F-EB7F-B672-55DF-133154A6B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6" y="5815160"/>
            <a:ext cx="1771453" cy="93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1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E1B067-FB62-8BD0-FB01-BEC4183C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co nam priorytet?</a:t>
            </a:r>
            <a:endParaRPr lang="en-GB" dirty="0"/>
          </a:p>
        </p:txBody>
      </p:sp>
      <p:pic>
        <p:nvPicPr>
          <p:cNvPr id="5" name="Symbol zastępczy zawartości 4" descr="Obraz zawierający tekst&#10;&#10;Opis wygenerowany automatycznie">
            <a:extLst>
              <a:ext uri="{FF2B5EF4-FFF2-40B4-BE49-F238E27FC236}">
                <a16:creationId xmlns:a16="http://schemas.microsoft.com/office/drawing/2014/main" id="{C49AEAD4-D0DB-8755-2EFF-5FB6B7D7F4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81" y="1690688"/>
            <a:ext cx="3322608" cy="5089531"/>
          </a:xfrm>
        </p:spPr>
      </p:pic>
      <p:pic>
        <p:nvPicPr>
          <p:cNvPr id="7" name="Obraz 6" descr="Obraz zawierający stół&#10;&#10;Opis wygenerowany automatycznie">
            <a:extLst>
              <a:ext uri="{FF2B5EF4-FFF2-40B4-BE49-F238E27FC236}">
                <a16:creationId xmlns:a16="http://schemas.microsoft.com/office/drawing/2014/main" id="{59C59F79-C501-2715-EDEF-69DEA8CA6A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497" y="766861"/>
            <a:ext cx="6422796" cy="5102528"/>
          </a:xfrm>
          <a:prstGeom prst="rect">
            <a:avLst/>
          </a:prstGeom>
        </p:spPr>
      </p:pic>
      <p:pic>
        <p:nvPicPr>
          <p:cNvPr id="8" name="Obraz 7" descr="Obraz zawierający tekst&#10;&#10;Opis wygenerowany automatycznie">
            <a:extLst>
              <a:ext uri="{FF2B5EF4-FFF2-40B4-BE49-F238E27FC236}">
                <a16:creationId xmlns:a16="http://schemas.microsoft.com/office/drawing/2014/main" id="{45B08E40-1274-CF07-3C43-35078E19B4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6" y="5815160"/>
            <a:ext cx="1771453" cy="93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35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FEFAC5-527A-97C0-7977-C7C57AD7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Łódź?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2B9E7F-0077-0D9C-1027-FC91CA8BC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Mamy już OSSR</a:t>
            </a:r>
          </a:p>
          <a:p>
            <a:r>
              <a:rPr lang="pl-PL" dirty="0"/>
              <a:t>Mamy pętle indukcyjne na skrzyżowaniach</a:t>
            </a:r>
          </a:p>
          <a:p>
            <a:r>
              <a:rPr lang="pl-PL" dirty="0"/>
              <a:t>Mamy nadajniki GPS w większości tramwajów</a:t>
            </a:r>
          </a:p>
          <a:p>
            <a:r>
              <a:rPr lang="pl-PL" dirty="0"/>
              <a:t>Niska prędkość bazowa i sygnalizacja zaprogramowana </a:t>
            </a:r>
            <a:r>
              <a:rPr lang="pl-PL" dirty="0" err="1"/>
              <a:t>antytramwajowo</a:t>
            </a:r>
            <a:endParaRPr lang="pl-PL" dirty="0"/>
          </a:p>
          <a:p>
            <a:r>
              <a:rPr lang="pl-PL" dirty="0"/>
              <a:t>Transport prywatny odpowiada aż za 26% wszystkich emisji</a:t>
            </a:r>
            <a:endParaRPr lang="en-GB" dirty="0"/>
          </a:p>
        </p:txBody>
      </p:sp>
      <p:pic>
        <p:nvPicPr>
          <p:cNvPr id="4" name="Obraz 3" descr="Obraz zawierający tekst&#10;&#10;Opis wygenerowany automatycznie">
            <a:extLst>
              <a:ext uri="{FF2B5EF4-FFF2-40B4-BE49-F238E27FC236}">
                <a16:creationId xmlns:a16="http://schemas.microsoft.com/office/drawing/2014/main" id="{6A7A3723-4FD1-9DDB-27BC-52AEF1761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6" y="5815160"/>
            <a:ext cx="1771453" cy="93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99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Symbol zastępczy zawartości 8" descr="Obraz zawierający diagram&#10;&#10;Opis wygenerowany automatycznie">
            <a:extLst>
              <a:ext uri="{FF2B5EF4-FFF2-40B4-BE49-F238E27FC236}">
                <a16:creationId xmlns:a16="http://schemas.microsoft.com/office/drawing/2014/main" id="{DCCCBF65-FD2F-B5CF-0D24-AC68DB88B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510" y="650161"/>
            <a:ext cx="5656373" cy="5642232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0" name="Arc 19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45F72C6-ACBD-A8D2-D8E2-AD1B13719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pl-PL" dirty="0"/>
              <a:t>Warszawa – przykład sukcesu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758D92F-E2DC-6047-8D65-A8C2F8D5E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526740" cy="4192520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13% niższe zużycie energii przez tramwaje</a:t>
            </a:r>
          </a:p>
          <a:p>
            <a:r>
              <a:rPr lang="pl-PL" sz="2400" dirty="0"/>
              <a:t>Przyspieszenie niektórych linii do 28 km/h, a nawet 31 km/h!</a:t>
            </a:r>
          </a:p>
          <a:p>
            <a:r>
              <a:rPr lang="pl-PL" sz="2400" dirty="0"/>
              <a:t>„Odzyskanie” 36 brygad i 108 etatów do obsługi</a:t>
            </a:r>
          </a:p>
          <a:p>
            <a:r>
              <a:rPr lang="pl-PL" sz="2400" dirty="0"/>
              <a:t>Zielona fala na Marymonckiej – 200 tysięcy złotych rocznie oszczędności</a:t>
            </a:r>
          </a:p>
          <a:p>
            <a:r>
              <a:rPr lang="pl-PL" sz="2400" dirty="0"/>
              <a:t>Zielona fala także dla autobusów na buspasach – nawet do 35% szybciej w szczycie i 50% poza szczytem</a:t>
            </a:r>
          </a:p>
          <a:p>
            <a:endParaRPr lang="en-US" sz="2400" dirty="0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43C0D090-08EA-9802-EE36-F3D3835DB6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36" y="5815160"/>
            <a:ext cx="1771453" cy="93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8824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Pakiet 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249</Words>
  <Application>Microsoft Office PowerPoint</Application>
  <PresentationFormat>Panoramiczny</PresentationFormat>
  <Paragraphs>28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Calibri</vt:lpstr>
      <vt:lpstr>Tw Cen MT</vt:lpstr>
      <vt:lpstr>ShapesVTI</vt:lpstr>
      <vt:lpstr>Co ma piernik do wiatraka Co ma priorytet dla tramwajów do emisji CO2</vt:lpstr>
      <vt:lpstr>Zalety priorytetu dla tramwajów</vt:lpstr>
      <vt:lpstr>Jak dobrze stworzyć priorytet?</vt:lpstr>
      <vt:lpstr>Po co nam priorytet?</vt:lpstr>
      <vt:lpstr>Dlaczego Łódź?</vt:lpstr>
      <vt:lpstr>Warszawa – przykład sukcesu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ma piernik do wiatraka Co ma priorytet dla tramwajów do emisji CO2</dc:title>
  <dc:creator>Kosma</dc:creator>
  <cp:lastModifiedBy>Anna Wasiak</cp:lastModifiedBy>
  <cp:revision>1</cp:revision>
  <dcterms:created xsi:type="dcterms:W3CDTF">2023-03-16T23:18:35Z</dcterms:created>
  <dcterms:modified xsi:type="dcterms:W3CDTF">2023-03-17T08:11:09Z</dcterms:modified>
</cp:coreProperties>
</file>