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6B4DEC-2D71-4359-9681-32520356843F}" type="datetimeFigureOut">
              <a:rPr lang="pl-PL" smtClean="0"/>
              <a:t>15.03.2023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6148F0E-F0C1-4844-905C-5199C7DDF6FE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18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DEC-2D71-4359-9681-32520356843F}" type="datetimeFigureOut">
              <a:rPr lang="pl-PL" smtClean="0"/>
              <a:t>15.03.2023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F0E-F0C1-4844-905C-5199C7DDF6F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445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DEC-2D71-4359-9681-32520356843F}" type="datetimeFigureOut">
              <a:rPr lang="pl-PL" smtClean="0"/>
              <a:t>15.03.2023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F0E-F0C1-4844-905C-5199C7DDF6FE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03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DEC-2D71-4359-9681-32520356843F}" type="datetimeFigureOut">
              <a:rPr lang="pl-PL" smtClean="0"/>
              <a:t>15.03.2023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F0E-F0C1-4844-905C-5199C7DDF6F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499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DEC-2D71-4359-9681-32520356843F}" type="datetimeFigureOut">
              <a:rPr lang="pl-PL" smtClean="0"/>
              <a:t>15.03.2023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F0E-F0C1-4844-905C-5199C7DDF6F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9005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DEC-2D71-4359-9681-32520356843F}" type="datetimeFigureOut">
              <a:rPr lang="pl-PL" smtClean="0"/>
              <a:t>15.03.2023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F0E-F0C1-4844-905C-5199C7DDF6F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021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DEC-2D71-4359-9681-32520356843F}" type="datetimeFigureOut">
              <a:rPr lang="pl-PL" smtClean="0"/>
              <a:t>15.03.2023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F0E-F0C1-4844-905C-5199C7DDF6FE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201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DEC-2D71-4359-9681-32520356843F}" type="datetimeFigureOut">
              <a:rPr lang="pl-PL" smtClean="0"/>
              <a:t>15.03.2023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F0E-F0C1-4844-905C-5199C7DDF6FE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60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DEC-2D71-4359-9681-32520356843F}" type="datetimeFigureOut">
              <a:rPr lang="pl-PL" smtClean="0"/>
              <a:t>15.03.2023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F0E-F0C1-4844-905C-5199C7DDF6FE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05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DEC-2D71-4359-9681-32520356843F}" type="datetimeFigureOut">
              <a:rPr lang="pl-PL" smtClean="0"/>
              <a:t>15.03.2023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F0E-F0C1-4844-905C-5199C7DDF6F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626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DEC-2D71-4359-9681-32520356843F}" type="datetimeFigureOut">
              <a:rPr lang="pl-PL" smtClean="0"/>
              <a:t>15.03.2023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F0E-F0C1-4844-905C-5199C7DDF6FE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83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DEC-2D71-4359-9681-32520356843F}" type="datetimeFigureOut">
              <a:rPr lang="pl-PL" smtClean="0"/>
              <a:t>15.03.2023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F0E-F0C1-4844-905C-5199C7DDF6F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962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DEC-2D71-4359-9681-32520356843F}" type="datetimeFigureOut">
              <a:rPr lang="pl-PL" smtClean="0"/>
              <a:t>15.03.2023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F0E-F0C1-4844-905C-5199C7DDF6FE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36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DEC-2D71-4359-9681-32520356843F}" type="datetimeFigureOut">
              <a:rPr lang="pl-PL" smtClean="0"/>
              <a:t>15.03.2023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F0E-F0C1-4844-905C-5199C7DDF6FE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22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DEC-2D71-4359-9681-32520356843F}" type="datetimeFigureOut">
              <a:rPr lang="pl-PL" smtClean="0"/>
              <a:t>15.03.2023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F0E-F0C1-4844-905C-5199C7DDF6F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604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DEC-2D71-4359-9681-32520356843F}" type="datetimeFigureOut">
              <a:rPr lang="pl-PL" smtClean="0"/>
              <a:t>15.03.2023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F0E-F0C1-4844-905C-5199C7DDF6FE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11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DEC-2D71-4359-9681-32520356843F}" type="datetimeFigureOut">
              <a:rPr lang="pl-PL" smtClean="0"/>
              <a:t>15.03.2023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8F0E-F0C1-4844-905C-5199C7DDF6F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827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6B4DEC-2D71-4359-9681-32520356843F}" type="datetimeFigureOut">
              <a:rPr lang="pl-PL" smtClean="0"/>
              <a:t>15.03.2023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148F0E-F0C1-4844-905C-5199C7DDF6F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61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2397" y="2802465"/>
            <a:ext cx="6815669" cy="1515533"/>
          </a:xfrm>
        </p:spPr>
        <p:txBody>
          <a:bodyPr/>
          <a:lstStyle/>
          <a:p>
            <a:r>
              <a:rPr lang="pl-PL" dirty="0"/>
              <a:t>PROGRAM ROZWOJU PIECZY ZASTĘPCZEJ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sz="4000" dirty="0"/>
          </a:p>
          <a:p>
            <a:r>
              <a:rPr lang="pl-PL" sz="4000" dirty="0"/>
              <a:t>2023-2025</a:t>
            </a:r>
          </a:p>
        </p:txBody>
      </p:sp>
    </p:spTree>
    <p:extLst>
      <p:ext uri="{BB962C8B-B14F-4D97-AF65-F5344CB8AC3E}">
        <p14:creationId xmlns:p14="http://schemas.microsoft.com/office/powerpoint/2010/main" val="322705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CELE I KIERUNKI PROGRAMU</a:t>
            </a:r>
          </a:p>
        </p:txBody>
      </p:sp>
      <p:sp>
        <p:nvSpPr>
          <p:cNvPr id="3" name="Prostokąt 2"/>
          <p:cNvSpPr/>
          <p:nvPr/>
        </p:nvSpPr>
        <p:spPr>
          <a:xfrm>
            <a:off x="1138457" y="3170468"/>
            <a:ext cx="9915087" cy="23924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pl-PL" sz="1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CEL I - ROZWÓJ RODZINNYCH FORM PIECZY ZASTĘPCZEJ</a:t>
            </a:r>
            <a:r>
              <a:rPr lang="pl-PL" sz="1200" b="1" dirty="0">
                <a:latin typeface="+mj-lt"/>
              </a:rPr>
              <a:t> 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pl-PL" sz="1200" b="1" dirty="0">
                <a:latin typeface="+mj-lt"/>
              </a:rPr>
              <a:t>CEL II- ORGANIZOWANIE WSPARCIA DLA RODZIN ZASTĘPCZYCH, PRACOWNIKÓW PLACÓWEK OPIEKUŃCZO-WYCHOWWCZYCH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pl-PL" sz="1200" b="1" dirty="0">
                <a:latin typeface="+mj-lt"/>
              </a:rPr>
              <a:t>CEL III - WSPARCIE DLA WYCHOWANKÓW PIECZY ZASTĘPCZEJ W PROCESIE USAMODZIELNIENIA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pl-PL" sz="1400" b="1" dirty="0">
                <a:latin typeface="+mj-lt"/>
              </a:rPr>
              <a:t>Cel  IV -  ZMNIEJSZENIE LICZBY DZIECI W PIECZY INSTYTUCJONALNEJ </a:t>
            </a:r>
            <a:endParaRPr lang="pl-PL" sz="1400" dirty="0">
              <a:latin typeface="+mj-lt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07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89617"/>
              </p:ext>
            </p:extLst>
          </p:nvPr>
        </p:nvGraphicFramePr>
        <p:xfrm>
          <a:off x="1343406" y="2595155"/>
          <a:ext cx="9505188" cy="2919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0172">
                  <a:extLst>
                    <a:ext uri="{9D8B030D-6E8A-4147-A177-3AD203B41FA5}">
                      <a16:colId xmlns:a16="http://schemas.microsoft.com/office/drawing/2014/main" val="2087366945"/>
                    </a:ext>
                  </a:extLst>
                </a:gridCol>
                <a:gridCol w="792909">
                  <a:extLst>
                    <a:ext uri="{9D8B030D-6E8A-4147-A177-3AD203B41FA5}">
                      <a16:colId xmlns:a16="http://schemas.microsoft.com/office/drawing/2014/main" val="1309934912"/>
                    </a:ext>
                  </a:extLst>
                </a:gridCol>
                <a:gridCol w="791937">
                  <a:extLst>
                    <a:ext uri="{9D8B030D-6E8A-4147-A177-3AD203B41FA5}">
                      <a16:colId xmlns:a16="http://schemas.microsoft.com/office/drawing/2014/main" val="3428599542"/>
                    </a:ext>
                  </a:extLst>
                </a:gridCol>
                <a:gridCol w="792909">
                  <a:extLst>
                    <a:ext uri="{9D8B030D-6E8A-4147-A177-3AD203B41FA5}">
                      <a16:colId xmlns:a16="http://schemas.microsoft.com/office/drawing/2014/main" val="3709471719"/>
                    </a:ext>
                  </a:extLst>
                </a:gridCol>
                <a:gridCol w="792909">
                  <a:extLst>
                    <a:ext uri="{9D8B030D-6E8A-4147-A177-3AD203B41FA5}">
                      <a16:colId xmlns:a16="http://schemas.microsoft.com/office/drawing/2014/main" val="1928574571"/>
                    </a:ext>
                  </a:extLst>
                </a:gridCol>
                <a:gridCol w="792909">
                  <a:extLst>
                    <a:ext uri="{9D8B030D-6E8A-4147-A177-3AD203B41FA5}">
                      <a16:colId xmlns:a16="http://schemas.microsoft.com/office/drawing/2014/main" val="2423283826"/>
                    </a:ext>
                  </a:extLst>
                </a:gridCol>
                <a:gridCol w="792909">
                  <a:extLst>
                    <a:ext uri="{9D8B030D-6E8A-4147-A177-3AD203B41FA5}">
                      <a16:colId xmlns:a16="http://schemas.microsoft.com/office/drawing/2014/main" val="1584192349"/>
                    </a:ext>
                  </a:extLst>
                </a:gridCol>
                <a:gridCol w="849267">
                  <a:extLst>
                    <a:ext uri="{9D8B030D-6E8A-4147-A177-3AD203B41FA5}">
                      <a16:colId xmlns:a16="http://schemas.microsoft.com/office/drawing/2014/main" val="64555050"/>
                    </a:ext>
                  </a:extLst>
                </a:gridCol>
                <a:gridCol w="849267">
                  <a:extLst>
                    <a:ext uri="{9D8B030D-6E8A-4147-A177-3AD203B41FA5}">
                      <a16:colId xmlns:a16="http://schemas.microsoft.com/office/drawing/2014/main" val="2468237994"/>
                    </a:ext>
                  </a:extLst>
                </a:gridCol>
              </a:tblGrid>
              <a:tr h="20997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Typ placówki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2019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2020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2021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I poł 2022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286565"/>
                  </a:ext>
                </a:extLst>
              </a:tr>
              <a:tr h="117301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placówki publiczne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placówki</a:t>
                      </a:r>
                      <a:br>
                        <a:rPr lang="pl-PL" sz="1200" dirty="0">
                          <a:effectLst/>
                        </a:rPr>
                      </a:br>
                      <a:r>
                        <a:rPr lang="pl-PL" sz="1200" dirty="0">
                          <a:effectLst/>
                        </a:rPr>
                        <a:t>niepubliczne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placówki publiczne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placówki</a:t>
                      </a:r>
                      <a:br>
                        <a:rPr lang="pl-PL" sz="1200" dirty="0">
                          <a:effectLst/>
                        </a:rPr>
                      </a:br>
                      <a:r>
                        <a:rPr lang="pl-PL" sz="1200" dirty="0">
                          <a:effectLst/>
                        </a:rPr>
                        <a:t>niepubliczne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placówki publiczne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placówki</a:t>
                      </a:r>
                      <a:br>
                        <a:rPr lang="pl-PL" sz="1200" dirty="0">
                          <a:effectLst/>
                        </a:rPr>
                      </a:br>
                      <a:r>
                        <a:rPr lang="pl-PL" sz="1200" dirty="0">
                          <a:effectLst/>
                        </a:rPr>
                        <a:t>niepubliczne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placówki publiczne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Placówki. niepubliczne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1990328739"/>
                  </a:ext>
                </a:extLst>
              </a:tr>
              <a:tr h="190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socjalizacyjne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336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300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298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15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189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12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503568"/>
                  </a:ext>
                </a:extLst>
              </a:tr>
              <a:tr h="190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placówka socjalizacyjna z miejscami interwencyjnymi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154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70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187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57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440058"/>
                  </a:ext>
                </a:extLst>
              </a:tr>
              <a:tr h="190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interwencyjne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176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167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219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92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743923"/>
                  </a:ext>
                </a:extLst>
              </a:tr>
              <a:tr h="190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rodzinne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17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35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17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59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78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15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77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6159140"/>
                  </a:ext>
                </a:extLst>
              </a:tr>
              <a:tr h="388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specjalistyczno –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terapeutyczne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21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25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15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2761184"/>
                  </a:ext>
                </a:extLst>
              </a:tr>
              <a:tr h="190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Razem: 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683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76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554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100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724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118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353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104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5576099"/>
                  </a:ext>
                </a:extLst>
              </a:tr>
            </a:tbl>
          </a:graphicData>
        </a:graphic>
      </p:graphicFrame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altLang="pl-PL" sz="3600" dirty="0">
                <a:ln>
                  <a:noFill/>
                </a:ln>
                <a:solidFill>
                  <a:schemeClr val="tx1"/>
                </a:solidFill>
                <a:latin typeface="Garamond" panose="02020404030301010803" pitchFamily="18" charset="0"/>
              </a:rPr>
              <a:t>Dzieci umieszczone w instytucjonalnej pieczy zastępczej w latach 2019-2022 (I półrocze 2022) w placówkach publicznych i niepublicznych</a:t>
            </a:r>
            <a:br>
              <a:rPr lang="pl-PL" altLang="pl-PL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361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Koszty realizacji Programu</a:t>
            </a:r>
          </a:p>
        </p:txBody>
      </p:sp>
      <p:sp>
        <p:nvSpPr>
          <p:cNvPr id="3" name="Prostokąt 2"/>
          <p:cNvSpPr/>
          <p:nvPr/>
        </p:nvSpPr>
        <p:spPr>
          <a:xfrm>
            <a:off x="3048000" y="2552478"/>
            <a:ext cx="6096000" cy="26899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pl-PL" sz="20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Program będzie realizowany w oparciu o środki własne Miasta Łodzi oraz:</a:t>
            </a:r>
            <a:endParaRPr lang="pl-PL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9624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fundusze rządowe,</a:t>
            </a:r>
          </a:p>
          <a:p>
            <a:pPr marL="342900" marR="39624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fundusze Unii Europejskiej,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Garamond" panose="02020404030301010803" pitchFamily="18" charset="0"/>
                <a:ea typeface="Calibri" panose="020F0502020204030204" pitchFamily="34" charset="0"/>
              </a:rPr>
              <a:t> fundusze organizacji pozarządowych.</a:t>
            </a:r>
          </a:p>
          <a:p>
            <a:endParaRPr lang="pl-PL" sz="2000" b="1" dirty="0">
              <a:latin typeface="Garamond" panose="02020404030301010803" pitchFamily="18" charset="0"/>
            </a:endParaRPr>
          </a:p>
          <a:p>
            <a:r>
              <a:rPr lang="pl-PL" sz="2000" b="1" dirty="0">
                <a:latin typeface="Garamond" panose="02020404030301010803" pitchFamily="18" charset="0"/>
              </a:rPr>
              <a:t>Planowany łączny koszt realizacji Programu ze środków m. Łodzi : 17 559 904, 00 zł</a:t>
            </a:r>
            <a:endParaRPr lang="pl-PL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42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748938"/>
            <a:ext cx="9601200" cy="548639"/>
          </a:xfrm>
        </p:spPr>
        <p:txBody>
          <a:bodyPr>
            <a:normAutofit/>
          </a:bodyPr>
          <a:lstStyle/>
          <a:p>
            <a:r>
              <a:rPr lang="pl-PL" sz="2000" b="1" dirty="0"/>
              <a:t>CEL I - ROZWÓJ RODZINNYCH FORM PIECZY ZASTĘPCZEJ</a:t>
            </a:r>
            <a:endParaRPr lang="pl-PL" sz="2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898751"/>
              </p:ext>
            </p:extLst>
          </p:nvPr>
        </p:nvGraphicFramePr>
        <p:xfrm>
          <a:off x="888275" y="1297578"/>
          <a:ext cx="9797142" cy="4993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6742">
                  <a:extLst>
                    <a:ext uri="{9D8B030D-6E8A-4147-A177-3AD203B41FA5}">
                      <a16:colId xmlns:a16="http://schemas.microsoft.com/office/drawing/2014/main" val="978033867"/>
                    </a:ext>
                  </a:extLst>
                </a:gridCol>
                <a:gridCol w="2166230">
                  <a:extLst>
                    <a:ext uri="{9D8B030D-6E8A-4147-A177-3AD203B41FA5}">
                      <a16:colId xmlns:a16="http://schemas.microsoft.com/office/drawing/2014/main" val="1812745187"/>
                    </a:ext>
                  </a:extLst>
                </a:gridCol>
                <a:gridCol w="2093996">
                  <a:extLst>
                    <a:ext uri="{9D8B030D-6E8A-4147-A177-3AD203B41FA5}">
                      <a16:colId xmlns:a16="http://schemas.microsoft.com/office/drawing/2014/main" val="2186087933"/>
                    </a:ext>
                  </a:extLst>
                </a:gridCol>
                <a:gridCol w="2210557">
                  <a:extLst>
                    <a:ext uri="{9D8B030D-6E8A-4147-A177-3AD203B41FA5}">
                      <a16:colId xmlns:a16="http://schemas.microsoft.com/office/drawing/2014/main" val="3107713630"/>
                    </a:ext>
                  </a:extLst>
                </a:gridCol>
                <a:gridCol w="2399617">
                  <a:extLst>
                    <a:ext uri="{9D8B030D-6E8A-4147-A177-3AD203B41FA5}">
                      <a16:colId xmlns:a16="http://schemas.microsoft.com/office/drawing/2014/main" val="1377668664"/>
                    </a:ext>
                  </a:extLst>
                </a:gridCol>
              </a:tblGrid>
              <a:tr h="206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L.p.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Działanie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Wskaźnik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Wartość bazowa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Realizator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extLst>
                  <a:ext uri="{0D108BD9-81ED-4DB2-BD59-A6C34878D82A}">
                    <a16:rowId xmlns:a16="http://schemas.microsoft.com/office/drawing/2014/main" val="4194666979"/>
                  </a:ext>
                </a:extLst>
              </a:tr>
              <a:tr h="859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I.1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Organizowanie szkoleń           dla kandydatów na rodziny zastępcze i do prowadzenia rodzinnego domu dziecka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Szkolenia dla kandydatów    na rodziny zastępcze i do prowadzenie rodzinnego domu dziecka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Liczba osób, które zadeklarowały chęć udziału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 szkoleniach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Organizator rodzinnej pieczy zastępczej w Mieście Łodzi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- Centrum Administracyjne Pieczy Zastępczej w Łodzi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extLst>
                  <a:ext uri="{0D108BD9-81ED-4DB2-BD59-A6C34878D82A}">
                    <a16:rowId xmlns:a16="http://schemas.microsoft.com/office/drawing/2014/main" val="1349038077"/>
                  </a:ext>
                </a:extLst>
              </a:tr>
              <a:tr h="1076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I.2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Udzielanie rekomendacji              dla rodzin zastępczych                 i prowadzących rodzinny dom dziecka do uzyskania lokali         z zasobów Miasta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Lokale miejskie dla rodzin zastępczych i prowadzących rodzinny dom dziecka           na czas sprawowania opieki nad dziećmi z pieczy zastępczej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Liczba rodzin zastępczych/prowadzących rodzinny dom dziecka, którzy wystąpili z wnioskiem                 o udzielenie rekomendacji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Organizator rodzinnej pieczy zastępczej w Mieście Łodzi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- Centrum Administracyjne Pieczy Zastępczej w Łodzi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extLst>
                  <a:ext uri="{0D108BD9-81ED-4DB2-BD59-A6C34878D82A}">
                    <a16:rowId xmlns:a16="http://schemas.microsoft.com/office/drawing/2014/main" val="2384003246"/>
                  </a:ext>
                </a:extLst>
              </a:tr>
              <a:tr h="151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I.3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Zwiększenie liczby etatów asystentów rodzin biologicznych dzieci przebywających w rodzinnej pieczy zastępczej  o 3 w celu poprawy jakości wsparcia udzielanego  rodzinom biologicznym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Etaty asystentów rodzin biologicznych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2023 – 12 etatów                       2024 – 12 etatów                2025 – 12 etatów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Organizator rodzinnej pieczy zastępczej w Mieście Łodzi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- Centrum Administracyjne Pieczy Zastępczej w Łodzi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extLst>
                  <a:ext uri="{0D108BD9-81ED-4DB2-BD59-A6C34878D82A}">
                    <a16:rowId xmlns:a16="http://schemas.microsoft.com/office/drawing/2014/main" val="1323811499"/>
                  </a:ext>
                </a:extLst>
              </a:tr>
              <a:tr h="1336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I.4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Zwiększenie liczby etatów koordynatorów/specjalistów pracy z rodziną o 3, celem poprawy jakości wsparcia udzielanego rodzinnym formom pieczy zastępczej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Etaty koordynatorów/specjalistów pracy z rodziną w rodzinnej pieczy zastępczej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2023 – 42 etaty                          2024 – 42 etaty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2025 – 42 etaty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Organizator rodzinnej pieczy zastępczej w Mieście Łodzi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- Centrum Administracyjne Pieczy Zastępczej w Łodzi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2" marR="51932" marT="0" marB="0"/>
                </a:tc>
                <a:extLst>
                  <a:ext uri="{0D108BD9-81ED-4DB2-BD59-A6C34878D82A}">
                    <a16:rowId xmlns:a16="http://schemas.microsoft.com/office/drawing/2014/main" val="1634002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27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074056"/>
              </p:ext>
            </p:extLst>
          </p:nvPr>
        </p:nvGraphicFramePr>
        <p:xfrm>
          <a:off x="1140823" y="783770"/>
          <a:ext cx="10032273" cy="5448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028">
                  <a:extLst>
                    <a:ext uri="{9D8B030D-6E8A-4147-A177-3AD203B41FA5}">
                      <a16:colId xmlns:a16="http://schemas.microsoft.com/office/drawing/2014/main" val="1872670276"/>
                    </a:ext>
                  </a:extLst>
                </a:gridCol>
                <a:gridCol w="2213383">
                  <a:extLst>
                    <a:ext uri="{9D8B030D-6E8A-4147-A177-3AD203B41FA5}">
                      <a16:colId xmlns:a16="http://schemas.microsoft.com/office/drawing/2014/main" val="2450506217"/>
                    </a:ext>
                  </a:extLst>
                </a:gridCol>
                <a:gridCol w="2139576">
                  <a:extLst>
                    <a:ext uri="{9D8B030D-6E8A-4147-A177-3AD203B41FA5}">
                      <a16:colId xmlns:a16="http://schemas.microsoft.com/office/drawing/2014/main" val="3509078863"/>
                    </a:ext>
                  </a:extLst>
                </a:gridCol>
                <a:gridCol w="2381967">
                  <a:extLst>
                    <a:ext uri="{9D8B030D-6E8A-4147-A177-3AD203B41FA5}">
                      <a16:colId xmlns:a16="http://schemas.microsoft.com/office/drawing/2014/main" val="696248113"/>
                    </a:ext>
                  </a:extLst>
                </a:gridCol>
                <a:gridCol w="2021319">
                  <a:extLst>
                    <a:ext uri="{9D8B030D-6E8A-4147-A177-3AD203B41FA5}">
                      <a16:colId xmlns:a16="http://schemas.microsoft.com/office/drawing/2014/main" val="904102167"/>
                    </a:ext>
                  </a:extLst>
                </a:gridCol>
              </a:tblGrid>
              <a:tr h="1501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I.5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85" marR="48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Zwiększenie liczby etatów dla specjalistów o 3 celem m.in. prowadzenia indywidualnych terapii, grup wsparcia oraz zapewnienia pomocy rodzinom zastępczym i rodzicom biologicznym, którzy zgłaszają problem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85" marR="48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Etaty specjalistów rodzinnej pieczy zastępczej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85" marR="48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2023-14,5 etatów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2024-14,5 etatów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2025-14,5 etatów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85" marR="48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Organizator rodzinnej pieczy zastępczej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 Mieście Łodzi - Centrum Administracyjne Pieczy Zastępczej w Łodzi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85" marR="48085" marT="0" marB="0"/>
                </a:tc>
                <a:extLst>
                  <a:ext uri="{0D108BD9-81ED-4DB2-BD59-A6C34878D82A}">
                    <a16:rowId xmlns:a16="http://schemas.microsoft.com/office/drawing/2014/main" val="1140850415"/>
                  </a:ext>
                </a:extLst>
              </a:tr>
              <a:tr h="2870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I.6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85" marR="48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Kontynuacja kampanii „Rodzina jest dla dzieci”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 tym: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- Propagowanie idei rodzicielstwa zastępczego        w przekazach medialnych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- Czasowa ekspozycja plakatów i dystrybucja ulotek promujących rodzicielstwo zastępcze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- Prowadzenie strony i profili kampanii w mediach społecznościowych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- Organizacja corocznych obchodów Dnia Rodzicielstwa Zastępczego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85" marR="48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Wystąpienia publiczne, spotkania, wywiady, webinary, podcasty, wykłady promujące rodzicielstwo zastępcze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Ekspozycje i ulotki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Strona internetowa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Zorganizowanie uroczystości związanej z obchodami Dnia Rodzicielstwa Zastępczego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85" marR="48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2023 – 50 wystąpień                             i spotkań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2023 – 50 ekspozycji i 50 000 ulotek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2024 – 50 ekspozycji i 50 000 ulotek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2025 – 50 ekspozycji i 50 000 ulotek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Zasięgi wyświetlenia i polubienia: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2023 – 200 000 (14 000 polubień)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2024 – 200 000 (15 000 polubień)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2025 – 200 000 (16 000 polubień)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Liczba rodzin, która zgłosiła chęć udziału w obchodach Dnia Rodzicielstwa Zastępczego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85" marR="48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Organizator rodzinnej pieczy zastępczej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 Mieście Łodzi - Centrum Administracyjne Pieczy Zastępczej w Łodzi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85" marR="48085" marT="0" marB="0"/>
                </a:tc>
                <a:extLst>
                  <a:ext uri="{0D108BD9-81ED-4DB2-BD59-A6C34878D82A}">
                    <a16:rowId xmlns:a16="http://schemas.microsoft.com/office/drawing/2014/main" val="251093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411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940526" y="775063"/>
            <a:ext cx="9980024" cy="661625"/>
          </a:xfrm>
        </p:spPr>
        <p:txBody>
          <a:bodyPr>
            <a:noAutofit/>
          </a:bodyPr>
          <a:lstStyle/>
          <a:p>
            <a:r>
              <a:rPr lang="pl-PL" sz="2000" b="1" dirty="0"/>
              <a:t>CEL II- ORGANIZOWANIE WSPARCIA DLA RODZIN ZASTĘPCZYCH, PRACOWNIKÓW PLACÓWEK OPIEKUŃCZO-WYCHOWWCZYCH</a:t>
            </a:r>
            <a:endParaRPr lang="pl-PL" sz="2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791278"/>
              </p:ext>
            </p:extLst>
          </p:nvPr>
        </p:nvGraphicFramePr>
        <p:xfrm>
          <a:off x="1399031" y="1436915"/>
          <a:ext cx="9418320" cy="4702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147">
                  <a:extLst>
                    <a:ext uri="{9D8B030D-6E8A-4147-A177-3AD203B41FA5}">
                      <a16:colId xmlns:a16="http://schemas.microsoft.com/office/drawing/2014/main" val="2616873347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val="2094296010"/>
                    </a:ext>
                  </a:extLst>
                </a:gridCol>
                <a:gridCol w="1996500">
                  <a:extLst>
                    <a:ext uri="{9D8B030D-6E8A-4147-A177-3AD203B41FA5}">
                      <a16:colId xmlns:a16="http://schemas.microsoft.com/office/drawing/2014/main" val="3123775030"/>
                    </a:ext>
                  </a:extLst>
                </a:gridCol>
                <a:gridCol w="2105481">
                  <a:extLst>
                    <a:ext uri="{9D8B030D-6E8A-4147-A177-3AD203B41FA5}">
                      <a16:colId xmlns:a16="http://schemas.microsoft.com/office/drawing/2014/main" val="3507547155"/>
                    </a:ext>
                  </a:extLst>
                </a:gridCol>
                <a:gridCol w="1891967">
                  <a:extLst>
                    <a:ext uri="{9D8B030D-6E8A-4147-A177-3AD203B41FA5}">
                      <a16:colId xmlns:a16="http://schemas.microsoft.com/office/drawing/2014/main" val="611163865"/>
                    </a:ext>
                  </a:extLst>
                </a:gridCol>
              </a:tblGrid>
              <a:tr h="543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L.p.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Działanie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Wskaźnik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Wartość bazowa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Realizator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extLst>
                  <a:ext uri="{0D108BD9-81ED-4DB2-BD59-A6C34878D82A}">
                    <a16:rowId xmlns:a16="http://schemas.microsoft.com/office/drawing/2014/main" val="2081931474"/>
                  </a:ext>
                </a:extLst>
              </a:tr>
              <a:tr h="796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II.1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Organizowanie szkoleń podnoszących umiejętności i kompetencje zawodowe dla rodzin zastępczych i prowadzących rodzinne domy dziecka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Szkolenie dla osób prowadzących rodzinną pieczę zastępczą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Liczba osób, które zadeklarowały chęć udziału w szkoleniach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Organizator rodzinnej pieczy zastępczej w Mieście Łodzi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 Centrum Administracyjne Pieczy Zastępczej w Łodzi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extLst>
                  <a:ext uri="{0D108BD9-81ED-4DB2-BD59-A6C34878D82A}">
                    <a16:rowId xmlns:a16="http://schemas.microsoft.com/office/drawing/2014/main" val="3093890226"/>
                  </a:ext>
                </a:extLst>
              </a:tr>
              <a:tr h="1401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II.2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Organizowanie poradnictwa specjalistycznego dla rodzin zastępczych i prowadzących rodzinne domy dziecka w celu zachowania i wzmocnienia kompetencji oraz przeciwdziałania wypaleniu zawodowemu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Poradnictwo specjalistyczne            dla rodzin zastępczych                           i prowadzących rodzinne domy dziecka w celu zachowania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 wzmocnienia kompetencji           oraz przeciwdziałaniu wypaleniu zawodowemu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Liczba rodzin zastępczych                  i prowadzących rodzinne domy dziecka zgłoszonych do udziału       w spotkaniach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Organizator rodzinnej pieczy zastępczej w Mieście Łodzi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 Centrum Administracyjne Pieczy Zastępczej w Łodzi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extLst>
                  <a:ext uri="{0D108BD9-81ED-4DB2-BD59-A6C34878D82A}">
                    <a16:rowId xmlns:a16="http://schemas.microsoft.com/office/drawing/2014/main" val="913865838"/>
                  </a:ext>
                </a:extLst>
              </a:tr>
              <a:tr h="820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II.3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Dostęp do usług poradni psychologiczno-pedagogicznej dla dzieci z rodzinnej i instytucjonalnej pieczy zastępczej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Poradnie psychologiczno-pedagogiczne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Liczba dzieci, które zostały zgłoszone do poradni psychologiczno-pedagogicznych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Wydział Edukacji Urzędu Miasta Łodzi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extLst>
                  <a:ext uri="{0D108BD9-81ED-4DB2-BD59-A6C34878D82A}">
                    <a16:rowId xmlns:a16="http://schemas.microsoft.com/office/drawing/2014/main" val="1465477030"/>
                  </a:ext>
                </a:extLst>
              </a:tr>
              <a:tr h="1046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II.4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Dostęp do usług Środowiskowego Centrum Zdrowia Psychicznego dla Dzieci i Młodzieży (ŚCZPDiM)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Poradnie, placówki objęte projektem „Przystań DiM”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Liczba dzieci, które zostały objęte wsparciem ŚCZPDiM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SPZOZ  w Łodzi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Urząd Marszałkowski Województwa Łódzkiego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1" marR="46841" marT="0" marB="0"/>
                </a:tc>
                <a:extLst>
                  <a:ext uri="{0D108BD9-81ED-4DB2-BD59-A6C34878D82A}">
                    <a16:rowId xmlns:a16="http://schemas.microsoft.com/office/drawing/2014/main" val="1898494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16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171167"/>
              </p:ext>
            </p:extLst>
          </p:nvPr>
        </p:nvGraphicFramePr>
        <p:xfrm>
          <a:off x="827314" y="687978"/>
          <a:ext cx="10328366" cy="5459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610">
                  <a:extLst>
                    <a:ext uri="{9D8B030D-6E8A-4147-A177-3AD203B41FA5}">
                      <a16:colId xmlns:a16="http://schemas.microsoft.com/office/drawing/2014/main" val="3911663996"/>
                    </a:ext>
                  </a:extLst>
                </a:gridCol>
                <a:gridCol w="3215213">
                  <a:extLst>
                    <a:ext uri="{9D8B030D-6E8A-4147-A177-3AD203B41FA5}">
                      <a16:colId xmlns:a16="http://schemas.microsoft.com/office/drawing/2014/main" val="3111920338"/>
                    </a:ext>
                  </a:extLst>
                </a:gridCol>
                <a:gridCol w="2181000">
                  <a:extLst>
                    <a:ext uri="{9D8B030D-6E8A-4147-A177-3AD203B41FA5}">
                      <a16:colId xmlns:a16="http://schemas.microsoft.com/office/drawing/2014/main" val="2118516564"/>
                    </a:ext>
                  </a:extLst>
                </a:gridCol>
                <a:gridCol w="2300053">
                  <a:extLst>
                    <a:ext uri="{9D8B030D-6E8A-4147-A177-3AD203B41FA5}">
                      <a16:colId xmlns:a16="http://schemas.microsoft.com/office/drawing/2014/main" val="1337742891"/>
                    </a:ext>
                  </a:extLst>
                </a:gridCol>
                <a:gridCol w="2106490">
                  <a:extLst>
                    <a:ext uri="{9D8B030D-6E8A-4147-A177-3AD203B41FA5}">
                      <a16:colId xmlns:a16="http://schemas.microsoft.com/office/drawing/2014/main" val="1514185669"/>
                    </a:ext>
                  </a:extLst>
                </a:gridCol>
              </a:tblGrid>
              <a:tr h="194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II.5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Priorytetowe rozpatrywanie wniosków dzieci mających uczestniczyć w turnusach rehabilitacyjnych, potrzebujących zaopatrzenia w sprzęt rehabilitacyjny, przedmioty ortopedyczne i środki pomocnicze, likwidacji barier architektonicznych, w komunikowaniu się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 technicznych, dofinansowanych ze środków PFRON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Turnusy rehabilitacyjne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Sprzęt rehabilitacyjny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Przedmioty ortopedyczne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 środki pomocnicze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Likwidacja barier architektonicznych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Likwidacja barier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 komunikowaniu się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 technicznych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Liczba dzieci, które skorzystały        z uczestnictwa  w turnusach rehabilitacyjnych, potrzebujących zaopatrzenia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 sprzęt rehabilitacyjny, przedmioty ortopedyczne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 środki pomocnicze, likwidacji barier architektonicznych,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 komunikowaniu się                         i technicznych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Miejski Ośrodek Pomocy Społecznej w Łodzi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extLst>
                  <a:ext uri="{0D108BD9-81ED-4DB2-BD59-A6C34878D82A}">
                    <a16:rowId xmlns:a16="http://schemas.microsoft.com/office/drawing/2014/main" val="1762893504"/>
                  </a:ext>
                </a:extLst>
              </a:tr>
              <a:tr h="834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II.6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Umożliwienie dzieciom umieszczonym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 rodzinnej i instytucjonalnej pieczy zastępczej udziału w zajęciach sportowo-rekreacyjnych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Zajęcia upowszechniające zajęcia sportowo-rekreacyjne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Liczba osób, które zgłaszały zainteresowanie zajęciami sportowo-rekreacyjnymi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Organizator rodzinnej pieczy zastępczej w Mieście Łodzi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 Centrum Administracyjne Pieczy Zastępczej w Łodzi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extLst>
                  <a:ext uri="{0D108BD9-81ED-4DB2-BD59-A6C34878D82A}">
                    <a16:rowId xmlns:a16="http://schemas.microsoft.com/office/drawing/2014/main" val="2136464883"/>
                  </a:ext>
                </a:extLst>
              </a:tr>
              <a:tr h="970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II.7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Umożliwienie dzieciom umieszczonym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 rodzinnej i instytucjonalnej pieczy zastępczej udziału w zajęciach upowszechniających kulturę i sztukę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Zajęcia upowszechniające kulturę i sztukę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Liczba osób, które zgłaszały zainteresowanie udziałem               w zajęciach upowszechniających kulturę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 sztukę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Organizator rodzinnej pieczy zastępczej w Mieście Łodzi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 Centrum Administracyjne Pieczy Zastępczej w Łodzi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extLst>
                  <a:ext uri="{0D108BD9-81ED-4DB2-BD59-A6C34878D82A}">
                    <a16:rowId xmlns:a16="http://schemas.microsoft.com/office/drawing/2014/main" val="183551261"/>
                  </a:ext>
                </a:extLst>
              </a:tr>
              <a:tr h="834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II.8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Wyprawki szkolne dla dzieci rozpoczynających edukację w 1 klasie szkoły podstawowej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Osoba, która otrzymała wyprawkę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Dzieci, które zgłosiły potrzebę otrzymania wyprawki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Organizator rodzinnej pieczy zastępczej w Mieście Łodzi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 Centrum Administracyjne Pieczy Zastępczej w Łodzi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extLst>
                  <a:ext uri="{0D108BD9-81ED-4DB2-BD59-A6C34878D82A}">
                    <a16:rowId xmlns:a16="http://schemas.microsoft.com/office/drawing/2014/main" val="3920634497"/>
                  </a:ext>
                </a:extLst>
              </a:tr>
              <a:tr h="834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II.9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Akcja List do Św. Mikołaja - jednorazowa forma wsparcia poprzez obdarowanie dzieci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 pieczy zastępczej prezentami z okazji Świąt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Osoba, która otrzymała prezent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Liczba dzieci, które napisały List do Św. Mikołaja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Organizator rodzinnej pieczy zastępczej w Mieście Łodzi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 Centrum Administracyjne Pieczy Zastępczej w Łodzi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/>
                </a:tc>
                <a:extLst>
                  <a:ext uri="{0D108BD9-81ED-4DB2-BD59-A6C34878D82A}">
                    <a16:rowId xmlns:a16="http://schemas.microsoft.com/office/drawing/2014/main" val="169968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207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672597"/>
              </p:ext>
            </p:extLst>
          </p:nvPr>
        </p:nvGraphicFramePr>
        <p:xfrm>
          <a:off x="1227907" y="1184366"/>
          <a:ext cx="9518469" cy="3271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395">
                  <a:extLst>
                    <a:ext uri="{9D8B030D-6E8A-4147-A177-3AD203B41FA5}">
                      <a16:colId xmlns:a16="http://schemas.microsoft.com/office/drawing/2014/main" val="2717203888"/>
                    </a:ext>
                  </a:extLst>
                </a:gridCol>
                <a:gridCol w="2963093">
                  <a:extLst>
                    <a:ext uri="{9D8B030D-6E8A-4147-A177-3AD203B41FA5}">
                      <a16:colId xmlns:a16="http://schemas.microsoft.com/office/drawing/2014/main" val="1200396725"/>
                    </a:ext>
                  </a:extLst>
                </a:gridCol>
                <a:gridCol w="2009977">
                  <a:extLst>
                    <a:ext uri="{9D8B030D-6E8A-4147-A177-3AD203B41FA5}">
                      <a16:colId xmlns:a16="http://schemas.microsoft.com/office/drawing/2014/main" val="1111504145"/>
                    </a:ext>
                  </a:extLst>
                </a:gridCol>
                <a:gridCol w="2119694">
                  <a:extLst>
                    <a:ext uri="{9D8B030D-6E8A-4147-A177-3AD203B41FA5}">
                      <a16:colId xmlns:a16="http://schemas.microsoft.com/office/drawing/2014/main" val="2550444139"/>
                    </a:ext>
                  </a:extLst>
                </a:gridCol>
                <a:gridCol w="1941310">
                  <a:extLst>
                    <a:ext uri="{9D8B030D-6E8A-4147-A177-3AD203B41FA5}">
                      <a16:colId xmlns:a16="http://schemas.microsoft.com/office/drawing/2014/main" val="1173489019"/>
                    </a:ext>
                  </a:extLst>
                </a:gridCol>
              </a:tblGrid>
              <a:tr h="1811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II.10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Rozwijanie wolontariatu na rzecz rodzin zastępczych i placówek opiekuńczo-wychowawczych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Rodzina/placówka opiekuńczo-wychowawcza objęta wsparciem wolontariusza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rodzin/ placówek zgłaszających potrzebę objęcia ich pomocą wolontariusza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Organizator rodzinnej pieczy zastępczej w Mieście Łodzi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 Centrum Administracyjne Pieczy Zastępczej w Łodzi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40959"/>
                  </a:ext>
                </a:extLst>
              </a:tr>
              <a:tr h="84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II.11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Organizowanie specjalistycznych szkoleń dla pracowników rodzinnej pieczy zastępczej oraz dla kadry placówek opiekuńczo-wychowawczych, w tym superwizji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Osoba, która ukończyła udział w szkoleniu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osób, które zadeklarowały chęć uczestnictwa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Organizator rodzinnej pieczy zastępczej w Mieście Łodzi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 Centrum Administracyjne Pieczy Zastępczej w Łodzi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2328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800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6983" y="745609"/>
            <a:ext cx="1034578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pl-PL" sz="20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CEL III - WSPARCIE DLA WYCHOWANKÓW PIECZY ZASTĘPCZEJ W PROCESIE USAMODZIELNIENIA</a:t>
            </a:r>
            <a:endParaRPr lang="pl-PL" sz="20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365520"/>
              </p:ext>
            </p:extLst>
          </p:nvPr>
        </p:nvGraphicFramePr>
        <p:xfrm>
          <a:off x="896983" y="1471749"/>
          <a:ext cx="10415451" cy="4689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516">
                  <a:extLst>
                    <a:ext uri="{9D8B030D-6E8A-4147-A177-3AD203B41FA5}">
                      <a16:colId xmlns:a16="http://schemas.microsoft.com/office/drawing/2014/main" val="1585644291"/>
                    </a:ext>
                  </a:extLst>
                </a:gridCol>
                <a:gridCol w="3016235">
                  <a:extLst>
                    <a:ext uri="{9D8B030D-6E8A-4147-A177-3AD203B41FA5}">
                      <a16:colId xmlns:a16="http://schemas.microsoft.com/office/drawing/2014/main" val="3358001333"/>
                    </a:ext>
                  </a:extLst>
                </a:gridCol>
                <a:gridCol w="2496051">
                  <a:extLst>
                    <a:ext uri="{9D8B030D-6E8A-4147-A177-3AD203B41FA5}">
                      <a16:colId xmlns:a16="http://schemas.microsoft.com/office/drawing/2014/main" val="2442936452"/>
                    </a:ext>
                  </a:extLst>
                </a:gridCol>
                <a:gridCol w="2376072">
                  <a:extLst>
                    <a:ext uri="{9D8B030D-6E8A-4147-A177-3AD203B41FA5}">
                      <a16:colId xmlns:a16="http://schemas.microsoft.com/office/drawing/2014/main" val="1243086027"/>
                    </a:ext>
                  </a:extLst>
                </a:gridCol>
                <a:gridCol w="1982577">
                  <a:extLst>
                    <a:ext uri="{9D8B030D-6E8A-4147-A177-3AD203B41FA5}">
                      <a16:colId xmlns:a16="http://schemas.microsoft.com/office/drawing/2014/main" val="2606895456"/>
                    </a:ext>
                  </a:extLst>
                </a:gridCol>
              </a:tblGrid>
              <a:tr h="282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L.p.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Działanie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Wskaźnik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Wartość bazowa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Realizator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8535368"/>
                  </a:ext>
                </a:extLst>
              </a:tr>
              <a:tr h="157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III.1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Współpraca między instytucjami celem pozyskiwania lokalów z zasobów gminy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Lokal z zasobów gminy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osób, które uzyskały prawo do zamieszkania w lokalu                  z zasobów gminy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Zarząd Lokali Miejskich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 Łodzi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Miejski Ośrodek Pomocy Społecznej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Centrum Administracyjne Pieczy Zastępczej w Łodzi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849716"/>
                  </a:ext>
                </a:extLst>
              </a:tr>
              <a:tr h="1124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III.2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Umożliwienie zamieszkania na czas określony w formach przejściowych - organizowanie mieszkań chronionych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dla osób opuszczających pieczę zastępczą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Zakwaterowanie w mieszkaniu chronionym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osób, które złożyły wniosek o umieszczenie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 mieszkaniu chronionym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Miejski Ośrodek Pomocy Społecznej w Łodzi Centrum Administracyjne Pieczy Zastępczej w Łodzi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478765"/>
                  </a:ext>
                </a:extLst>
              </a:tr>
              <a:tr h="1657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III.3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Wsparcie młodzieży z rodzinnej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i instytucjonalnej pieczy zastępczej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 procesie usamodzielnienia poprzez możliwość podnoszenia kwalifikacji zawodowych i zdobywania doświadczenia zawodowego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Szkolenia dla osób usamodzielniających się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Oferty pracy dla osób usamodzielniających się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osób zgłaszających potrzebę uczestniczenia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 szkoleniach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osób, które otrzymały ofertę pracę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Miejski Ośrodek Pomocy Społecznej w Łodzi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Centrum Administracyjne Pieczy Zastępczej w Łodzi Powiatowy Urząd Pracy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 Łodzi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7467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908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886012"/>
              </p:ext>
            </p:extLst>
          </p:nvPr>
        </p:nvGraphicFramePr>
        <p:xfrm>
          <a:off x="1088572" y="931818"/>
          <a:ext cx="9318169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151">
                  <a:extLst>
                    <a:ext uri="{9D8B030D-6E8A-4147-A177-3AD203B41FA5}">
                      <a16:colId xmlns:a16="http://schemas.microsoft.com/office/drawing/2014/main" val="825102193"/>
                    </a:ext>
                  </a:extLst>
                </a:gridCol>
                <a:gridCol w="2698471">
                  <a:extLst>
                    <a:ext uri="{9D8B030D-6E8A-4147-A177-3AD203B41FA5}">
                      <a16:colId xmlns:a16="http://schemas.microsoft.com/office/drawing/2014/main" val="3432353985"/>
                    </a:ext>
                  </a:extLst>
                </a:gridCol>
                <a:gridCol w="2233088">
                  <a:extLst>
                    <a:ext uri="{9D8B030D-6E8A-4147-A177-3AD203B41FA5}">
                      <a16:colId xmlns:a16="http://schemas.microsoft.com/office/drawing/2014/main" val="820587213"/>
                    </a:ext>
                  </a:extLst>
                </a:gridCol>
                <a:gridCol w="2125750">
                  <a:extLst>
                    <a:ext uri="{9D8B030D-6E8A-4147-A177-3AD203B41FA5}">
                      <a16:colId xmlns:a16="http://schemas.microsoft.com/office/drawing/2014/main" val="3090245000"/>
                    </a:ext>
                  </a:extLst>
                </a:gridCol>
                <a:gridCol w="1773709">
                  <a:extLst>
                    <a:ext uri="{9D8B030D-6E8A-4147-A177-3AD203B41FA5}">
                      <a16:colId xmlns:a16="http://schemas.microsoft.com/office/drawing/2014/main" val="1025690085"/>
                    </a:ext>
                  </a:extLst>
                </a:gridCol>
              </a:tblGrid>
              <a:tr h="1306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III.4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Monitorowanie sytuacji wychowanków pieczy zastępczej będących w procesie usamodzielnienia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Opiekunowie usamodzielnienia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Zespół ds. usamodzielnień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Ilość udzielonego wsparcia, działań dla osób w procesie usamodzielnienia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Miejski Ośrodek Pomocy Społecznej w Łodzi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Centrum Administracyjne Pieczy Zastępczej w Łodzi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1388384"/>
                  </a:ext>
                </a:extLst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1262743" y="2404002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</a:rPr>
              <a:t>Cel  IV -  ZMNIEJSZENIE LICZBY DZIECI W PIECZY INSTYTUCJONALNEJ </a:t>
            </a:r>
            <a:endParaRPr lang="pl-PL" sz="2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574316"/>
              </p:ext>
            </p:extLst>
          </p:nvPr>
        </p:nvGraphicFramePr>
        <p:xfrm>
          <a:off x="1088571" y="2804112"/>
          <a:ext cx="9318169" cy="3413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151">
                  <a:extLst>
                    <a:ext uri="{9D8B030D-6E8A-4147-A177-3AD203B41FA5}">
                      <a16:colId xmlns:a16="http://schemas.microsoft.com/office/drawing/2014/main" val="862069008"/>
                    </a:ext>
                  </a:extLst>
                </a:gridCol>
                <a:gridCol w="2698471">
                  <a:extLst>
                    <a:ext uri="{9D8B030D-6E8A-4147-A177-3AD203B41FA5}">
                      <a16:colId xmlns:a16="http://schemas.microsoft.com/office/drawing/2014/main" val="3573721812"/>
                    </a:ext>
                  </a:extLst>
                </a:gridCol>
                <a:gridCol w="2233088">
                  <a:extLst>
                    <a:ext uri="{9D8B030D-6E8A-4147-A177-3AD203B41FA5}">
                      <a16:colId xmlns:a16="http://schemas.microsoft.com/office/drawing/2014/main" val="3377185446"/>
                    </a:ext>
                  </a:extLst>
                </a:gridCol>
                <a:gridCol w="2125750">
                  <a:extLst>
                    <a:ext uri="{9D8B030D-6E8A-4147-A177-3AD203B41FA5}">
                      <a16:colId xmlns:a16="http://schemas.microsoft.com/office/drawing/2014/main" val="3071890664"/>
                    </a:ext>
                  </a:extLst>
                </a:gridCol>
                <a:gridCol w="1773709">
                  <a:extLst>
                    <a:ext uri="{9D8B030D-6E8A-4147-A177-3AD203B41FA5}">
                      <a16:colId xmlns:a16="http://schemas.microsoft.com/office/drawing/2014/main" val="1952962909"/>
                    </a:ext>
                  </a:extLst>
                </a:gridCol>
              </a:tblGrid>
              <a:tr h="236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L.p.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Działanie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Wskaźnik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Wartość bazowa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Realizator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4809599"/>
                  </a:ext>
                </a:extLst>
              </a:tr>
              <a:tr h="3072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IV.1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Realizacja planów zmniejszenia liczby dzieci w placówkach opiekuńczo-wychowawczych: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1. przekształcenie placówki opiekuńczo – wychowawczej Domu Dziecka dla Małych Dzieci w Łodzi dokonane w formie wyodrębnienia Domu Dziecka „Schronienie – Lniana”;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2. utworzenie 2 nowych placówek opiekuńczo – wychowawczych typu interwencyjnego, Pogotowia Opiekuńczego Nr 4 i Nr 5.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Działania mające na celu zmniejszenie liczby dzieci w placówkach opiekuńczo-wychowawczych (umieszczenia dzieci w pieczy rodzinnej, w rodzinach adopcyjnych, powroty dzieci do rodzin biologicznych)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Placówki, które wdrożyły plany zmniejszenia liczby dzieci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Placówki opiekuńczo-wychowawczej typu interwencyjnego oraz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placówki opiekuńczo-wychowawczej typu socjalizacyjnego z miejscami interwencyjnymi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5320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74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969623" y="1140823"/>
            <a:ext cx="61743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pl-PL" sz="2800" dirty="0"/>
              <a:t>Podstawę prawną programu stanowi </a:t>
            </a:r>
            <a:br>
              <a:rPr lang="pl-PL" sz="2800" dirty="0"/>
            </a:br>
            <a:r>
              <a:rPr lang="pl-PL" sz="2800" dirty="0"/>
              <a:t>art. 180 pkt 1 ustawy z dnia 9 czerwca 2011 r. o wspieraniu rodziny i systemie pieczy zastępczej (Dz. U. z 2022 r. poz. 447 </a:t>
            </a:r>
            <a:br>
              <a:rPr lang="pl-PL" sz="2800" dirty="0"/>
            </a:br>
            <a:r>
              <a:rPr lang="pl-PL" sz="2800" dirty="0"/>
              <a:t>ze zm.)., zgodnie z którym do zadań własnych powiatu należy opracowanie </a:t>
            </a:r>
            <a:br>
              <a:rPr lang="pl-PL" sz="2800" dirty="0"/>
            </a:br>
            <a:r>
              <a:rPr lang="pl-PL" sz="2800" dirty="0"/>
              <a:t>i realizacja 3-letnich powiatowych programów dotyczących rozwoju pieczy zastępczej, zawierających między innymi coroczny limit rodzin zastępczych zawodowych. </a:t>
            </a:r>
            <a:endParaRPr lang="pl-PL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292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917371" y="1341120"/>
            <a:ext cx="6226629" cy="3766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pl-PL" sz="28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pl-PL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Celem głównym Programu jest wspieranie istniejącego systemu pieczy zastępczej rodzinnej i instytucjonalnej, ze szczególnym uwzględnieniem rozwoju pieczy rodzinnej oraz organizowanie wsparcia osobom usamodzielnianym opuszczającym pieczę zastępczą.</a:t>
            </a:r>
            <a:endParaRPr lang="pl-PL" sz="2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9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723163"/>
              </p:ext>
            </p:extLst>
          </p:nvPr>
        </p:nvGraphicFramePr>
        <p:xfrm>
          <a:off x="1454330" y="1541411"/>
          <a:ext cx="9442271" cy="4328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0367">
                  <a:extLst>
                    <a:ext uri="{9D8B030D-6E8A-4147-A177-3AD203B41FA5}">
                      <a16:colId xmlns:a16="http://schemas.microsoft.com/office/drawing/2014/main" val="3546621959"/>
                    </a:ext>
                  </a:extLst>
                </a:gridCol>
                <a:gridCol w="803988">
                  <a:extLst>
                    <a:ext uri="{9D8B030D-6E8A-4147-A177-3AD203B41FA5}">
                      <a16:colId xmlns:a16="http://schemas.microsoft.com/office/drawing/2014/main" val="528337233"/>
                    </a:ext>
                  </a:extLst>
                </a:gridCol>
                <a:gridCol w="803988">
                  <a:extLst>
                    <a:ext uri="{9D8B030D-6E8A-4147-A177-3AD203B41FA5}">
                      <a16:colId xmlns:a16="http://schemas.microsoft.com/office/drawing/2014/main" val="570614593"/>
                    </a:ext>
                  </a:extLst>
                </a:gridCol>
                <a:gridCol w="803988">
                  <a:extLst>
                    <a:ext uri="{9D8B030D-6E8A-4147-A177-3AD203B41FA5}">
                      <a16:colId xmlns:a16="http://schemas.microsoft.com/office/drawing/2014/main" val="3524608040"/>
                    </a:ext>
                  </a:extLst>
                </a:gridCol>
                <a:gridCol w="803988">
                  <a:extLst>
                    <a:ext uri="{9D8B030D-6E8A-4147-A177-3AD203B41FA5}">
                      <a16:colId xmlns:a16="http://schemas.microsoft.com/office/drawing/2014/main" val="2514531408"/>
                    </a:ext>
                  </a:extLst>
                </a:gridCol>
                <a:gridCol w="803988">
                  <a:extLst>
                    <a:ext uri="{9D8B030D-6E8A-4147-A177-3AD203B41FA5}">
                      <a16:colId xmlns:a16="http://schemas.microsoft.com/office/drawing/2014/main" val="104182394"/>
                    </a:ext>
                  </a:extLst>
                </a:gridCol>
                <a:gridCol w="803988">
                  <a:extLst>
                    <a:ext uri="{9D8B030D-6E8A-4147-A177-3AD203B41FA5}">
                      <a16:colId xmlns:a16="http://schemas.microsoft.com/office/drawing/2014/main" val="3767704174"/>
                    </a:ext>
                  </a:extLst>
                </a:gridCol>
                <a:gridCol w="803988">
                  <a:extLst>
                    <a:ext uri="{9D8B030D-6E8A-4147-A177-3AD203B41FA5}">
                      <a16:colId xmlns:a16="http://schemas.microsoft.com/office/drawing/2014/main" val="3337990126"/>
                    </a:ext>
                  </a:extLst>
                </a:gridCol>
                <a:gridCol w="803988">
                  <a:extLst>
                    <a:ext uri="{9D8B030D-6E8A-4147-A177-3AD203B41FA5}">
                      <a16:colId xmlns:a16="http://schemas.microsoft.com/office/drawing/2014/main" val="2009907965"/>
                    </a:ext>
                  </a:extLst>
                </a:gridCol>
              </a:tblGrid>
              <a:tr h="283832">
                <a:tc rowSpan="2"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Forma rodzinnej pieczy zastępczej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2019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2020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2021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I-VI 2022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132555"/>
                  </a:ext>
                </a:extLst>
              </a:tr>
              <a:tr h="5992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Liczba rodzin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Liczba dzieci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Liczba rodzin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Liczba dzieci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Liczba rodzin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Liczba dzieci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Liczba rodzin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Liczba dzieci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0335444"/>
                  </a:ext>
                </a:extLst>
              </a:tr>
              <a:tr h="521990"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Rodz. zastępcze spokrewnione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709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905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718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923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717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930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600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762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6955605"/>
                  </a:ext>
                </a:extLst>
              </a:tr>
              <a:tr h="521990"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Rodz. zastępcze niezawodowe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264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309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266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311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273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312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230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260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8507942"/>
                  </a:ext>
                </a:extLst>
              </a:tr>
              <a:tr h="521990"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Rodz. zastępcze zawodowe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28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83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28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81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31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90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26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155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9545015"/>
                  </a:ext>
                </a:extLst>
              </a:tr>
              <a:tr h="521990"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Rodz. zastępcze zawodowe specjalistyczne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30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31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29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40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27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37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7538023"/>
                  </a:ext>
                </a:extLst>
              </a:tr>
              <a:tr h="551352"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Rodz. zastępcze zawodowe pełnią­ce funkcję pogotowia rodzinnego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18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61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18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67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18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70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19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48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8528652"/>
                  </a:ext>
                </a:extLst>
              </a:tr>
              <a:tr h="521990"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Rodzinne domy dziecka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159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28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181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32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205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34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179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2354625"/>
                  </a:ext>
                </a:extLst>
              </a:tr>
              <a:tr h="283832"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Razem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1057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1547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1080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1595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1100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1647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936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1441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8351878"/>
                  </a:ext>
                </a:extLst>
              </a:tr>
            </a:tbl>
          </a:graphicData>
        </a:graphic>
      </p:graphicFrame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02531"/>
          </a:xfrm>
        </p:spPr>
        <p:txBody>
          <a:bodyPr>
            <a:noAutofit/>
          </a:bodyPr>
          <a:lstStyle/>
          <a:p>
            <a:r>
              <a:rPr lang="pl-PL" sz="4000" dirty="0"/>
              <a:t>Rodzinne Formy Pieczy Zastępczej w Łodzi</a:t>
            </a:r>
          </a:p>
        </p:txBody>
      </p:sp>
    </p:spTree>
    <p:extLst>
      <p:ext uri="{BB962C8B-B14F-4D97-AF65-F5344CB8AC3E}">
        <p14:creationId xmlns:p14="http://schemas.microsoft.com/office/powerpoint/2010/main" val="42779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Wiek dzieci w rodzinnych formach pieczy zastępczej w Łodzi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483470"/>
              </p:ext>
            </p:extLst>
          </p:nvPr>
        </p:nvGraphicFramePr>
        <p:xfrm>
          <a:off x="1384662" y="2525488"/>
          <a:ext cx="9265918" cy="3417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2411">
                  <a:extLst>
                    <a:ext uri="{9D8B030D-6E8A-4147-A177-3AD203B41FA5}">
                      <a16:colId xmlns:a16="http://schemas.microsoft.com/office/drawing/2014/main" val="51572518"/>
                    </a:ext>
                  </a:extLst>
                </a:gridCol>
                <a:gridCol w="1339505">
                  <a:extLst>
                    <a:ext uri="{9D8B030D-6E8A-4147-A177-3AD203B41FA5}">
                      <a16:colId xmlns:a16="http://schemas.microsoft.com/office/drawing/2014/main" val="1479308482"/>
                    </a:ext>
                  </a:extLst>
                </a:gridCol>
                <a:gridCol w="1229195">
                  <a:extLst>
                    <a:ext uri="{9D8B030D-6E8A-4147-A177-3AD203B41FA5}">
                      <a16:colId xmlns:a16="http://schemas.microsoft.com/office/drawing/2014/main" val="2347179266"/>
                    </a:ext>
                  </a:extLst>
                </a:gridCol>
                <a:gridCol w="1005418">
                  <a:extLst>
                    <a:ext uri="{9D8B030D-6E8A-4147-A177-3AD203B41FA5}">
                      <a16:colId xmlns:a16="http://schemas.microsoft.com/office/drawing/2014/main" val="2427763412"/>
                    </a:ext>
                  </a:extLst>
                </a:gridCol>
                <a:gridCol w="1339505">
                  <a:extLst>
                    <a:ext uri="{9D8B030D-6E8A-4147-A177-3AD203B41FA5}">
                      <a16:colId xmlns:a16="http://schemas.microsoft.com/office/drawing/2014/main" val="1857743284"/>
                    </a:ext>
                  </a:extLst>
                </a:gridCol>
                <a:gridCol w="1339505">
                  <a:extLst>
                    <a:ext uri="{9D8B030D-6E8A-4147-A177-3AD203B41FA5}">
                      <a16:colId xmlns:a16="http://schemas.microsoft.com/office/drawing/2014/main" val="3556843116"/>
                    </a:ext>
                  </a:extLst>
                </a:gridCol>
                <a:gridCol w="890379">
                  <a:extLst>
                    <a:ext uri="{9D8B030D-6E8A-4147-A177-3AD203B41FA5}">
                      <a16:colId xmlns:a16="http://schemas.microsoft.com/office/drawing/2014/main" val="3215161335"/>
                    </a:ext>
                  </a:extLst>
                </a:gridCol>
              </a:tblGrid>
              <a:tr h="32871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Dzieci </a:t>
                      </a:r>
                      <a:br>
                        <a:rPr lang="pl-PL" sz="1200" dirty="0">
                          <a:effectLst/>
                        </a:rPr>
                      </a:br>
                      <a:r>
                        <a:rPr lang="pl-PL" sz="1200" dirty="0">
                          <a:effectLst/>
                        </a:rPr>
                        <a:t>w pieczy zastępczej w wieku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 rodzinach zastępczych spokrewnionych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 rodzinach zastępczych niezawodowych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W rodzinach zastępczych zawodowych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 rodzinnych domach dziecka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extLst>
                  <a:ext uri="{0D108BD9-81ED-4DB2-BD59-A6C34878D82A}">
                    <a16:rowId xmlns:a16="http://schemas.microsoft.com/office/drawing/2014/main" val="426733336"/>
                  </a:ext>
                </a:extLst>
              </a:tr>
              <a:tr h="81360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Ogółem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Pełniących funkcję pogotowia rodzinnego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Specjalistycznych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302189"/>
                  </a:ext>
                </a:extLst>
              </a:tr>
              <a:tr h="479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Poniżej 1 roku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14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11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6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extLst>
                  <a:ext uri="{0D108BD9-81ED-4DB2-BD59-A6C34878D82A}">
                    <a16:rowId xmlns:a16="http://schemas.microsoft.com/office/drawing/2014/main" val="2327950466"/>
                  </a:ext>
                </a:extLst>
              </a:tr>
              <a:tr h="287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Od 1 roku do 3 lat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32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7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extLst>
                  <a:ext uri="{0D108BD9-81ED-4DB2-BD59-A6C34878D82A}">
                    <a16:rowId xmlns:a16="http://schemas.microsoft.com/office/drawing/2014/main" val="3647206120"/>
                  </a:ext>
                </a:extLst>
              </a:tr>
              <a:tr h="287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Od 4 do 6 lat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71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15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12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extLst>
                  <a:ext uri="{0D108BD9-81ED-4DB2-BD59-A6C34878D82A}">
                    <a16:rowId xmlns:a16="http://schemas.microsoft.com/office/drawing/2014/main" val="3877257295"/>
                  </a:ext>
                </a:extLst>
              </a:tr>
              <a:tr h="287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Od 7 do 13 lat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265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78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65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17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66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extLst>
                  <a:ext uri="{0D108BD9-81ED-4DB2-BD59-A6C34878D82A}">
                    <a16:rowId xmlns:a16="http://schemas.microsoft.com/office/drawing/2014/main" val="2277661400"/>
                  </a:ext>
                </a:extLst>
              </a:tr>
              <a:tr h="287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Od 14 do 17 lat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272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74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5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46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extLst>
                  <a:ext uri="{0D108BD9-81ED-4DB2-BD59-A6C34878D82A}">
                    <a16:rowId xmlns:a16="http://schemas.microsoft.com/office/drawing/2014/main" val="3156808577"/>
                  </a:ext>
                </a:extLst>
              </a:tr>
              <a:tr h="287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Od 18 do 24 lat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119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70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12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9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31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extLst>
                  <a:ext uri="{0D108BD9-81ED-4DB2-BD59-A6C34878D82A}">
                    <a16:rowId xmlns:a16="http://schemas.microsoft.com/office/drawing/2014/main" val="3371571254"/>
                  </a:ext>
                </a:extLst>
              </a:tr>
              <a:tr h="287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Razem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762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260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155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48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37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179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96" marR="67896" marT="0" marB="0" anchor="ctr"/>
                </a:tc>
                <a:extLst>
                  <a:ext uri="{0D108BD9-81ED-4DB2-BD59-A6C34878D82A}">
                    <a16:rowId xmlns:a16="http://schemas.microsoft.com/office/drawing/2014/main" val="3988313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16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8538" y="1672045"/>
            <a:ext cx="9538060" cy="191589"/>
          </a:xfrm>
        </p:spPr>
        <p:txBody>
          <a:bodyPr>
            <a:noAutofit/>
          </a:bodyPr>
          <a:lstStyle/>
          <a:p>
            <a:r>
              <a:rPr lang="pl-PL" sz="3200" dirty="0"/>
              <a:t>Liczba dzieci przebywających w rodzinnej pieczy zastępczej w latach 2019-2022 z podziałem na przyczyny umieszczenia</a:t>
            </a:r>
            <a:br>
              <a:rPr lang="pl-PL" sz="3200" dirty="0"/>
            </a:br>
            <a:endParaRPr lang="pl-PL" sz="32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278475"/>
              </p:ext>
            </p:extLst>
          </p:nvPr>
        </p:nvGraphicFramePr>
        <p:xfrm>
          <a:off x="1358538" y="2638694"/>
          <a:ext cx="9538060" cy="33208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0791">
                  <a:extLst>
                    <a:ext uri="{9D8B030D-6E8A-4147-A177-3AD203B41FA5}">
                      <a16:colId xmlns:a16="http://schemas.microsoft.com/office/drawing/2014/main" val="1906303818"/>
                    </a:ext>
                  </a:extLst>
                </a:gridCol>
                <a:gridCol w="1063728">
                  <a:extLst>
                    <a:ext uri="{9D8B030D-6E8A-4147-A177-3AD203B41FA5}">
                      <a16:colId xmlns:a16="http://schemas.microsoft.com/office/drawing/2014/main" val="2685026612"/>
                    </a:ext>
                  </a:extLst>
                </a:gridCol>
                <a:gridCol w="930639">
                  <a:extLst>
                    <a:ext uri="{9D8B030D-6E8A-4147-A177-3AD203B41FA5}">
                      <a16:colId xmlns:a16="http://schemas.microsoft.com/office/drawing/2014/main" val="335618136"/>
                    </a:ext>
                  </a:extLst>
                </a:gridCol>
                <a:gridCol w="1729174">
                  <a:extLst>
                    <a:ext uri="{9D8B030D-6E8A-4147-A177-3AD203B41FA5}">
                      <a16:colId xmlns:a16="http://schemas.microsoft.com/office/drawing/2014/main" val="3782288460"/>
                    </a:ext>
                  </a:extLst>
                </a:gridCol>
                <a:gridCol w="1063728">
                  <a:extLst>
                    <a:ext uri="{9D8B030D-6E8A-4147-A177-3AD203B41FA5}">
                      <a16:colId xmlns:a16="http://schemas.microsoft.com/office/drawing/2014/main" val="3441068529"/>
                    </a:ext>
                  </a:extLst>
                </a:gridCol>
              </a:tblGrid>
              <a:tr h="218587"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Przyczyna umieszczenia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2019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2020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2021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I-VI 2022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3776652"/>
                  </a:ext>
                </a:extLst>
              </a:tr>
              <a:tr h="387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uzależnienie rodziców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 w tym uzależnienie rodziców od alkoholu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667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577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689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602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715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623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646</a:t>
                      </a: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560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824491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bezradność w sprawach opiekuńczo-wychowawczych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289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292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303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293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2613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półsieroctwo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88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88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88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93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850155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sieroctwo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48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7958897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przemoc w rodzinie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304893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niepełnosprawność co najmniej jednego z rodziców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302465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długotrwała choroba co najmniej jednego z rodziców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47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47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28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28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6678392"/>
                  </a:ext>
                </a:extLst>
              </a:tr>
              <a:tr h="387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pobyt za granicą z powodu pracy zarobkowej co najmniej jednego z rodziców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9368394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nieodpowiednie warunki mieszkaniowe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0671173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ubóstwo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97817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bezrobocie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6456792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inne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130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149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146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155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7431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42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Piecza Instytucjonalna w Łodzi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536275"/>
              </p:ext>
            </p:extLst>
          </p:nvPr>
        </p:nvGraphicFramePr>
        <p:xfrm>
          <a:off x="1428206" y="2534631"/>
          <a:ext cx="9394373" cy="2587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3760">
                  <a:extLst>
                    <a:ext uri="{9D8B030D-6E8A-4147-A177-3AD203B41FA5}">
                      <a16:colId xmlns:a16="http://schemas.microsoft.com/office/drawing/2014/main" val="62391029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1120864789"/>
                    </a:ext>
                  </a:extLst>
                </a:gridCol>
                <a:gridCol w="3019699">
                  <a:extLst>
                    <a:ext uri="{9D8B030D-6E8A-4147-A177-3AD203B41FA5}">
                      <a16:colId xmlns:a16="http://schemas.microsoft.com/office/drawing/2014/main" val="2586961876"/>
                    </a:ext>
                  </a:extLst>
                </a:gridCol>
              </a:tblGrid>
              <a:tr h="648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</a:rPr>
                        <a:t>Typ placówki opiekuńczo-wychowawczej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</a:rPr>
                        <a:t>Liczba placówek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</a:rPr>
                        <a:t>publicznych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</a:rPr>
                        <a:t>Liczba placówek niepublicznych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9711351"/>
                  </a:ext>
                </a:extLst>
              </a:tr>
              <a:tr h="299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Socjalizacyjne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15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185037"/>
                  </a:ext>
                </a:extLst>
              </a:tr>
              <a:tr h="443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Placówka socjalizacyjna </a:t>
                      </a:r>
                      <a:br>
                        <a:rPr lang="pl-PL" sz="1200" dirty="0">
                          <a:effectLst/>
                        </a:rPr>
                      </a:br>
                      <a:r>
                        <a:rPr lang="pl-PL" sz="1200" dirty="0">
                          <a:effectLst/>
                        </a:rPr>
                        <a:t>z miejscami interwencyjnymi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7139683"/>
                  </a:ext>
                </a:extLst>
              </a:tr>
              <a:tr h="299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Rodzinne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9800523"/>
                  </a:ext>
                </a:extLst>
              </a:tr>
              <a:tr h="299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Interwencyjne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3542324"/>
                  </a:ext>
                </a:extLst>
              </a:tr>
              <a:tr h="299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Specjalistyczno-terapeutyczne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8958518"/>
                  </a:ext>
                </a:extLst>
              </a:tr>
              <a:tr h="299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Razem: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21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14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652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22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048000" y="1567593"/>
            <a:ext cx="6096000" cy="405239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pl-PL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terenie Miasta Łodzi na dzień 30 czerwca 2022 r. funkcjonowało 35 placówek opiekuńczo-wychowawczych, w tym 13 prowadzonych na zlecenie Miasta przez podmioty niepubliczne tj.: </a:t>
            </a:r>
            <a:endParaRPr lang="pl-PL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9624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Fundacja „Dom w Łodzi”,</a:t>
            </a:r>
            <a:endParaRPr lang="pl-PL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96240" lvl="0" indent="-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Fundacja „Happy Kids”, </a:t>
            </a:r>
            <a:endParaRPr lang="pl-PL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96240" lvl="0" indent="-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Stowarzyszenie Ewangelizacyjno-Charytatywne „Mocni w Duchu”,</a:t>
            </a:r>
            <a:endParaRPr lang="pl-PL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96240" lvl="0" indent="-3429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Zgromadzenie Córek Maryi Wspomożycielki Sióstr Salezjanek.</a:t>
            </a:r>
            <a:endParaRPr lang="pl-PL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7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805641"/>
              </p:ext>
            </p:extLst>
          </p:nvPr>
        </p:nvGraphicFramePr>
        <p:xfrm>
          <a:off x="1295400" y="1042417"/>
          <a:ext cx="9601200" cy="4522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1739">
                  <a:extLst>
                    <a:ext uri="{9D8B030D-6E8A-4147-A177-3AD203B41FA5}">
                      <a16:colId xmlns:a16="http://schemas.microsoft.com/office/drawing/2014/main" val="3494662943"/>
                    </a:ext>
                  </a:extLst>
                </a:gridCol>
                <a:gridCol w="981243">
                  <a:extLst>
                    <a:ext uri="{9D8B030D-6E8A-4147-A177-3AD203B41FA5}">
                      <a16:colId xmlns:a16="http://schemas.microsoft.com/office/drawing/2014/main" val="4002606603"/>
                    </a:ext>
                  </a:extLst>
                </a:gridCol>
                <a:gridCol w="841065">
                  <a:extLst>
                    <a:ext uri="{9D8B030D-6E8A-4147-A177-3AD203B41FA5}">
                      <a16:colId xmlns:a16="http://schemas.microsoft.com/office/drawing/2014/main" val="2069763487"/>
                    </a:ext>
                  </a:extLst>
                </a:gridCol>
                <a:gridCol w="1121420">
                  <a:extLst>
                    <a:ext uri="{9D8B030D-6E8A-4147-A177-3AD203B41FA5}">
                      <a16:colId xmlns:a16="http://schemas.microsoft.com/office/drawing/2014/main" val="3623043581"/>
                    </a:ext>
                  </a:extLst>
                </a:gridCol>
                <a:gridCol w="1065733">
                  <a:extLst>
                    <a:ext uri="{9D8B030D-6E8A-4147-A177-3AD203B41FA5}">
                      <a16:colId xmlns:a16="http://schemas.microsoft.com/office/drawing/2014/main" val="3976701645"/>
                    </a:ext>
                  </a:extLst>
                </a:gridCol>
              </a:tblGrid>
              <a:tr h="281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Przyczyna umieszczenia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2019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2020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2021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I-VI 2022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2736468"/>
                  </a:ext>
                </a:extLst>
              </a:tr>
              <a:tr h="572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uzależnienie rodziców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 tym uzależnienie rodziców od alkoholu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282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253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258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241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241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235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217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217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190852"/>
                  </a:ext>
                </a:extLst>
              </a:tr>
              <a:tr h="28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bezradność w sprawach opiekuńczo - wychowawczych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97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102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94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103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9510221"/>
                  </a:ext>
                </a:extLst>
              </a:tr>
              <a:tr h="28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półsieroctwo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7447142"/>
                  </a:ext>
                </a:extLst>
              </a:tr>
              <a:tr h="28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sieroctwo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432923"/>
                  </a:ext>
                </a:extLst>
              </a:tr>
              <a:tr h="28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przemoc w rodzinie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9206772"/>
                  </a:ext>
                </a:extLst>
              </a:tr>
              <a:tr h="28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niepełnosprawność co najmniej jednego z rodziców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265515"/>
                  </a:ext>
                </a:extLst>
              </a:tr>
              <a:tr h="28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długotrwała choroba co najmniej jednego z rodziców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8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6706937"/>
                  </a:ext>
                </a:extLst>
              </a:tr>
              <a:tr h="572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pobyt za granicą z powodu pracy zarobkowej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co najmniej jednego z rodziców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7765314"/>
                  </a:ext>
                </a:extLst>
              </a:tr>
              <a:tr h="28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nieodpowiednie warunki mieszkaniowe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3015328"/>
                  </a:ext>
                </a:extLst>
              </a:tr>
              <a:tr h="28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ubóstwo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6092286"/>
                  </a:ext>
                </a:extLst>
              </a:tr>
              <a:tr h="28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bezrobocie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26209"/>
                  </a:ext>
                </a:extLst>
              </a:tr>
              <a:tr h="28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inne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58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2008275"/>
                  </a:ext>
                </a:extLst>
              </a:tr>
              <a:tr h="28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małoletnie matki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3539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01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</TotalTime>
  <Words>2304</Words>
  <Application>Microsoft Office PowerPoint</Application>
  <PresentationFormat>Panoramiczny</PresentationFormat>
  <Paragraphs>637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Symbol</vt:lpstr>
      <vt:lpstr>Times New Roman</vt:lpstr>
      <vt:lpstr>Organiczny</vt:lpstr>
      <vt:lpstr>PROGRAM ROZWOJU PIECZY ZASTĘPCZEJ</vt:lpstr>
      <vt:lpstr>Prezentacja programu PowerPoint</vt:lpstr>
      <vt:lpstr>Prezentacja programu PowerPoint</vt:lpstr>
      <vt:lpstr>Rodzinne Formy Pieczy Zastępczej w Łodzi</vt:lpstr>
      <vt:lpstr>Wiek dzieci w rodzinnych formach pieczy zastępczej w Łodzi</vt:lpstr>
      <vt:lpstr>Liczba dzieci przebywających w rodzinnej pieczy zastępczej w latach 2019-2022 z podziałem na przyczyny umieszczenia </vt:lpstr>
      <vt:lpstr>Piecza Instytucjonalna w Łodzi</vt:lpstr>
      <vt:lpstr>Prezentacja programu PowerPoint</vt:lpstr>
      <vt:lpstr>Prezentacja programu PowerPoint</vt:lpstr>
      <vt:lpstr>CELE I KIERUNKI PROGRAMU</vt:lpstr>
      <vt:lpstr>Dzieci umieszczone w instytucjonalnej pieczy zastępczej w latach 2019-2022 (I półrocze 2022) w placówkach publicznych i niepublicznych </vt:lpstr>
      <vt:lpstr>Koszty realizacji Programu</vt:lpstr>
      <vt:lpstr>CEL I - ROZWÓJ RODZINNYCH FORM PIECZY ZASTĘPCZEJ</vt:lpstr>
      <vt:lpstr>Prezentacja programu PowerPoint</vt:lpstr>
      <vt:lpstr>CEL II- ORGANIZOWANIE WSPARCIA DLA RODZIN ZASTĘPCZYCH, PRACOWNIKÓW PLACÓWEK OPIEKUŃCZO-WYCHOWWCZYCH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ROZWOJU PIECZY ZASTĘPCZEJ</dc:title>
  <dc:creator>Elżbieta Jaszczak</dc:creator>
  <cp:lastModifiedBy>Anna Wasiak</cp:lastModifiedBy>
  <cp:revision>33</cp:revision>
  <dcterms:created xsi:type="dcterms:W3CDTF">2023-03-12T20:08:05Z</dcterms:created>
  <dcterms:modified xsi:type="dcterms:W3CDTF">2023-03-15T08:32:09Z</dcterms:modified>
</cp:coreProperties>
</file>